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61" r:id="rId6"/>
    <p:sldId id="262" r:id="rId7"/>
    <p:sldId id="275" r:id="rId8"/>
    <p:sldId id="263" r:id="rId9"/>
    <p:sldId id="264" r:id="rId10"/>
    <p:sldId id="274" r:id="rId11"/>
    <p:sldId id="265" r:id="rId12"/>
    <p:sldId id="266" r:id="rId13"/>
    <p:sldId id="268" r:id="rId14"/>
    <p:sldId id="270" r:id="rId15"/>
    <p:sldId id="272" r:id="rId16"/>
    <p:sldId id="271" r:id="rId17"/>
    <p:sldId id="267" r:id="rId18"/>
    <p:sldId id="273" r:id="rId19"/>
    <p:sldId id="276" r:id="rId20"/>
    <p:sldId id="258" r:id="rId21"/>
    <p:sldId id="269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A4"/>
    <a:srgbClr val="FC7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3443" autoAdjust="0"/>
  </p:normalViewPr>
  <p:slideViewPr>
    <p:cSldViewPr snapToGrid="0" snapToObjects="1">
      <p:cViewPr varScale="1">
        <p:scale>
          <a:sx n="42" d="100"/>
          <a:sy n="42" d="100"/>
        </p:scale>
        <p:origin x="378" y="4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343658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8835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4833937" y="5945187"/>
            <a:ext cx="14716126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3.wma"/><Relationship Id="rId7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.wm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7" Type="http://schemas.openxmlformats.org/officeDocument/2006/relationships/image" Target="../media/image2.png"/><Relationship Id="rId2" Type="http://schemas.microsoft.com/office/2007/relationships/media" Target="../media/media4.wm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5.wma"/><Relationship Id="rId7" Type="http://schemas.openxmlformats.org/officeDocument/2006/relationships/image" Target="../media/image7.png"/><Relationship Id="rId2" Type="http://schemas.microsoft.com/office/2007/relationships/media" Target="../media/media5.wm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7.wma"/><Relationship Id="rId7" Type="http://schemas.openxmlformats.org/officeDocument/2006/relationships/image" Target="../media/image9.png"/><Relationship Id="rId2" Type="http://schemas.microsoft.com/office/2007/relationships/media" Target="../media/media7.wma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500688125.png" descr="500688125.png"/>
          <p:cNvPicPr>
            <a:picLocks noChangeAspect="1"/>
          </p:cNvPicPr>
          <p:nvPr/>
        </p:nvPicPr>
        <p:blipFill>
          <a:blip r:embed="rId4" cstate="print">
            <a:extLst/>
          </a:blip>
          <a:srcRect l="8359" t="249" r="3196" b="24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矩形"/>
          <p:cNvSpPr/>
          <p:nvPr/>
        </p:nvSpPr>
        <p:spPr>
          <a:xfrm>
            <a:off x="0" y="0"/>
            <a:ext cx="24384000" cy="13716001"/>
          </a:xfrm>
          <a:prstGeom prst="rect">
            <a:avLst/>
          </a:prstGeom>
          <a:solidFill>
            <a:srgbClr val="000000">
              <a:alpha val="16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1" name="此处要填写标题"/>
          <p:cNvSpPr txBox="1"/>
          <p:nvPr/>
        </p:nvSpPr>
        <p:spPr>
          <a:xfrm>
            <a:off x="4425449" y="4332185"/>
            <a:ext cx="15533097" cy="19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2000" b="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 smtClean="0"/>
              <a:t>小小码农解决方案分享</a:t>
            </a:r>
            <a:endParaRPr dirty="0"/>
          </a:p>
        </p:txBody>
      </p:sp>
      <p:sp>
        <p:nvSpPr>
          <p:cNvPr id="122" name="2018用户兴趣建模大赛"/>
          <p:cNvSpPr txBox="1"/>
          <p:nvPr/>
        </p:nvSpPr>
        <p:spPr>
          <a:xfrm>
            <a:off x="8345614" y="6437312"/>
            <a:ext cx="7692772" cy="80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700" b="0" spc="1739">
                <a:solidFill>
                  <a:srgbClr val="FFFFFF"/>
                </a:solidFill>
                <a:latin typeface="PingFang-SC-Regular"/>
                <a:ea typeface="PingFang-SC-Regular"/>
                <a:cs typeface="PingFang-SC-Regular"/>
                <a:sym typeface="PingFang-SC-Regular"/>
              </a:defRPr>
            </a:lvl1pPr>
          </a:lstStyle>
          <a:p>
            <a:r>
              <a:t>2018用户兴趣建模大赛</a:t>
            </a:r>
          </a:p>
        </p:txBody>
      </p:sp>
      <p:sp>
        <p:nvSpPr>
          <p:cNvPr id="123" name="团队：COM战队"/>
          <p:cNvSpPr txBox="1"/>
          <p:nvPr/>
        </p:nvSpPr>
        <p:spPr>
          <a:xfrm>
            <a:off x="19749637" y="11969866"/>
            <a:ext cx="3375924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 b="0">
                <a:solidFill>
                  <a:srgbClr val="FFFFFF"/>
                </a:solidFill>
                <a:latin typeface="PingFang-SC-Regular"/>
                <a:ea typeface="PingFang-SC-Regular"/>
                <a:cs typeface="PingFang-SC-Regular"/>
                <a:sym typeface="PingFang-SC-Regular"/>
              </a:defRPr>
            </a:lvl1pPr>
          </a:lstStyle>
          <a:p>
            <a:r>
              <a:rPr dirty="0" err="1"/>
              <a:t>团队</a:t>
            </a:r>
            <a:r>
              <a:rPr dirty="0" smtClean="0"/>
              <a:t>：</a:t>
            </a:r>
            <a:r>
              <a:rPr lang="zh-CN" altLang="en-US" dirty="0" smtClean="0"/>
              <a:t>小小码农</a:t>
            </a:r>
            <a:endParaRPr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558500" y="12890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24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组 1 拷贝.png" descr="组 1 拷贝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0" y="0"/>
            <a:ext cx="2438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用户兴趣建模大赛"/>
          <p:cNvSpPr txBox="1"/>
          <p:nvPr/>
        </p:nvSpPr>
        <p:spPr>
          <a:xfrm>
            <a:off x="417512" y="12812712"/>
            <a:ext cx="3406776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EF873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用户兴趣建模大赛</a:t>
            </a:r>
          </a:p>
        </p:txBody>
      </p:sp>
      <p:sp>
        <p:nvSpPr>
          <p:cNvPr id="129" name="线条"/>
          <p:cNvSpPr/>
          <p:nvPr/>
        </p:nvSpPr>
        <p:spPr>
          <a:xfrm>
            <a:off x="496694" y="12602765"/>
            <a:ext cx="23390613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图像" descr="图像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22694900" y="12960350"/>
            <a:ext cx="1181100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线条"/>
          <p:cNvSpPr/>
          <p:nvPr/>
        </p:nvSpPr>
        <p:spPr>
          <a:xfrm flipV="1">
            <a:off x="22428200" y="13052077"/>
            <a:ext cx="1" cy="235646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ChinaMM 2018"/>
          <p:cNvSpPr txBox="1"/>
          <p:nvPr/>
        </p:nvSpPr>
        <p:spPr>
          <a:xfrm>
            <a:off x="19534311" y="12876212"/>
            <a:ext cx="2674690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900" b="0">
                <a:solidFill>
                  <a:srgbClr val="EF8732"/>
                </a:solidFill>
                <a:latin typeface="Maiandra GD"/>
                <a:ea typeface="Maiandra GD"/>
                <a:cs typeface="Maiandra GD"/>
                <a:sym typeface="Maiandra GD"/>
              </a:defRPr>
            </a:lvl1pPr>
          </a:lstStyle>
          <a:p>
            <a:r>
              <a:t>ChinaMM 2018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4615" y="508103"/>
            <a:ext cx="328246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 defTabSz="3144284" hangingPunct="1"/>
            <a:r>
              <a:rPr kumimoji="1" lang="zh-CN" altLang="en-US" sz="4800" kern="1200" dirty="0" smtClean="0">
                <a:solidFill>
                  <a:schemeClr val="tx1"/>
                </a:solidFill>
                <a:latin typeface="FZYouHei 506L" charset="-122"/>
                <a:ea typeface="FZYouHei 506L" charset="-122"/>
                <a:cs typeface="FZYouHei 506L" charset="-122"/>
              </a:rPr>
              <a:t>特征工程</a:t>
            </a:r>
            <a:endParaRPr kumimoji="1" lang="zh-CN" altLang="en-US" sz="4800" kern="1200" dirty="0">
              <a:solidFill>
                <a:schemeClr val="tx1"/>
              </a:solidFill>
              <a:latin typeface="FZYouHei 506L" charset="-122"/>
              <a:ea typeface="FZYouHei 506L" charset="-122"/>
              <a:cs typeface="FZYouHei 506L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22400" y="2352534"/>
            <a:ext cx="4204677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CN" altLang="zh-CN" sz="4400" dirty="0" smtClean="0"/>
              <a:t> </a:t>
            </a:r>
            <a:r>
              <a:rPr lang="zh-CN" altLang="en-US" sz="4800" kern="1200" dirty="0" smtClean="0">
                <a:solidFill>
                  <a:srgbClr val="0069A4"/>
                </a:solidFill>
                <a:latin typeface="Times New Roman" pitchFamily="18" charset="0"/>
                <a:ea typeface="MF YueYuan (Noncommercial)" pitchFamily="2" charset="-122"/>
                <a:cs typeface="Times New Roman" pitchFamily="18" charset="0"/>
              </a:rPr>
              <a:t>去停用词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92615" y="5720002"/>
            <a:ext cx="12387385" cy="3714477"/>
          </a:xfrm>
          <a:prstGeom prst="rect">
            <a:avLst/>
          </a:prstGeom>
          <a:noFill/>
          <a:ln w="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0" dirty="0" err="1" smtClean="0"/>
              <a:t>w</a:t>
            </a:r>
            <a:r>
              <a:rPr kumimoji="0" lang="en-US" altLang="zh-CN" sz="3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ord_id</a:t>
            </a:r>
            <a:r>
              <a: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     </a:t>
            </a:r>
            <a:r>
              <a:rPr kumimoji="0" lang="en-US" altLang="zh-CN" sz="3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photo_num</a:t>
            </a:r>
            <a:r>
              <a: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     </a:t>
            </a:r>
            <a:r>
              <a:rPr kumimoji="0" lang="en-US" altLang="zh-CN" sz="3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word_fre</a:t>
            </a:r>
            <a:endParaRPr kumimoji="0" lang="en-US" altLang="zh-CN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0" dirty="0" smtClean="0"/>
              <a:t>   1             9            10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  6            88</a:t>
            </a:r>
            <a:r>
              <a:rPr kumimoji="0" lang="en-US" altLang="zh-CN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           100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0" baseline="0" dirty="0" smtClean="0"/>
              <a:t>  200</a:t>
            </a:r>
            <a:r>
              <a:rPr lang="en-US" altLang="zh-CN" b="0" dirty="0" smtClean="0"/>
              <a:t>            3             3</a:t>
            </a:r>
          </a:p>
          <a:p>
            <a:pPr algn="l"/>
            <a:r>
              <a:rPr lang="en-US" altLang="zh-CN" b="0" kern="1200" dirty="0" smtClean="0">
                <a:solidFill>
                  <a:schemeClr val="tx1"/>
                </a:solidFill>
              </a:rPr>
              <a:t>   …            …           …</a:t>
            </a:r>
            <a:endParaRPr lang="zh-CN" altLang="zh-CN" b="0" kern="1200" dirty="0" smtClean="0">
              <a:solidFill>
                <a:schemeClr val="tx1"/>
              </a:solidFill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0" dirty="0" smtClean="0"/>
              <a:t>   11            57           60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291015" y="5562600"/>
            <a:ext cx="7764585" cy="3327400"/>
          </a:xfrm>
          <a:prstGeom prst="rect">
            <a:avLst/>
          </a:prstGeom>
          <a:solidFill>
            <a:schemeClr val="accent1">
              <a:lumMod val="75000"/>
              <a:alpha val="54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44615" y="3356173"/>
            <a:ext cx="13911385" cy="26064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u1			    u2			   u3			  …			   </a:t>
            </a:r>
            <a:r>
              <a:rPr lang="en-US" altLang="zh-CN" sz="40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</a:t>
            </a:r>
            <a:endParaRPr lang="en-US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                                                           </a:t>
            </a:r>
            <a:r>
              <a:rPr lang="en-US" altLang="zh-CN" sz="4000" b="0" kern="1200" dirty="0" smtClean="0">
                <a:solidFill>
                  <a:schemeClr val="tx1"/>
                </a:solidFill>
              </a:rPr>
              <a:t>…</a:t>
            </a:r>
            <a:endParaRPr lang="en-US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zh-CN" altLang="en-US" sz="40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784124" y="5770802"/>
            <a:ext cx="2489200" cy="680798"/>
          </a:xfrm>
          <a:prstGeom prst="rect">
            <a:avLst/>
          </a:prstGeom>
          <a:noFill/>
          <a:ln w="508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934700" y="5846543"/>
            <a:ext cx="2057400" cy="605934"/>
          </a:xfrm>
          <a:prstGeom prst="rect">
            <a:avLst/>
          </a:prstGeom>
          <a:noFill/>
          <a:ln w="508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9" name="圆角矩形标注 48"/>
          <p:cNvSpPr/>
          <p:nvPr/>
        </p:nvSpPr>
        <p:spPr>
          <a:xfrm>
            <a:off x="13944600" y="5927137"/>
            <a:ext cx="3225800" cy="840655"/>
          </a:xfrm>
          <a:prstGeom prst="wedgeRoundRectCallout">
            <a:avLst>
              <a:gd name="adj1" fmla="val -81463"/>
              <a:gd name="adj2" fmla="val -15278"/>
              <a:gd name="adj3" fmla="val 16667"/>
            </a:avLst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0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Helvetica Neue Medium"/>
              </a:rPr>
              <a:t>top100</a:t>
            </a:r>
            <a:endParaRPr lang="zh-CN" altLang="en-US" sz="4000" b="0" kern="1200" dirty="0" smtClean="0">
              <a:solidFill>
                <a:schemeClr val="bg1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934200" y="10021389"/>
            <a:ext cx="4419600" cy="759822"/>
          </a:xfrm>
          <a:prstGeom prst="rect">
            <a:avLst/>
          </a:prstGeom>
          <a:solidFill>
            <a:schemeClr val="accent1">
              <a:lumMod val="75000"/>
              <a:alpha val="54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所有用户的</a:t>
            </a:r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top100</a:t>
            </a:r>
            <a:endParaRPr lang="zh-CN" altLang="en-US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53" name="直接箭头连接符 52"/>
          <p:cNvCxnSpPr>
            <a:endCxn id="51" idx="0"/>
          </p:cNvCxnSpPr>
          <p:nvPr/>
        </p:nvCxnSpPr>
        <p:spPr>
          <a:xfrm>
            <a:off x="9144000" y="8890000"/>
            <a:ext cx="0" cy="1131389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圆角矩形标注 56"/>
          <p:cNvSpPr/>
          <p:nvPr/>
        </p:nvSpPr>
        <p:spPr>
          <a:xfrm>
            <a:off x="12801600" y="9926748"/>
            <a:ext cx="4368800" cy="1521692"/>
          </a:xfrm>
          <a:prstGeom prst="wedgeRoundRectCallout">
            <a:avLst>
              <a:gd name="adj1" fmla="val -83624"/>
              <a:gd name="adj2" fmla="val -21378"/>
              <a:gd name="adj3" fmla="val 16667"/>
            </a:avLst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CN" altLang="zh-CN" sz="40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Helvetica Neue Medium"/>
              </a:rPr>
              <a:t>出现次数大于</a:t>
            </a:r>
            <a:r>
              <a:rPr lang="en-US" altLang="zh-CN" sz="4000" b="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Helvetica Neue Medium"/>
              </a:rPr>
              <a:t>nb_users</a:t>
            </a:r>
            <a:r>
              <a:rPr lang="en-US" altLang="zh-CN" sz="40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Helvetica Neue Medium"/>
              </a:rPr>
              <a:t>/2</a:t>
            </a:r>
            <a:endParaRPr lang="zh-CN" altLang="en-US" sz="4000" b="0" kern="1200" dirty="0" smtClean="0">
              <a:solidFill>
                <a:schemeClr val="bg1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239000" y="11458671"/>
            <a:ext cx="3810000" cy="759822"/>
          </a:xfrm>
          <a:prstGeom prst="rect">
            <a:avLst/>
          </a:prstGeom>
          <a:solidFill>
            <a:schemeClr val="accent1">
              <a:lumMod val="75000"/>
              <a:alpha val="54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停用词表</a:t>
            </a:r>
            <a:endParaRPr lang="zh-CN" altLang="en-US" sz="4000" b="0" kern="1200" dirty="0">
              <a:solidFill>
                <a:schemeClr val="tx1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60" name="直接箭头连接符 59"/>
          <p:cNvCxnSpPr>
            <a:stCxn id="51" idx="2"/>
            <a:endCxn id="58" idx="0"/>
          </p:cNvCxnSpPr>
          <p:nvPr/>
        </p:nvCxnSpPr>
        <p:spPr>
          <a:xfrm>
            <a:off x="9144000" y="10781211"/>
            <a:ext cx="0" cy="67746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直接箭头连接符 67"/>
          <p:cNvCxnSpPr>
            <a:endCxn id="66" idx="0"/>
          </p:cNvCxnSpPr>
          <p:nvPr/>
        </p:nvCxnSpPr>
        <p:spPr>
          <a:xfrm>
            <a:off x="2844800" y="4521200"/>
            <a:ext cx="6328508" cy="104140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直接箭头连接符 69"/>
          <p:cNvCxnSpPr>
            <a:endCxn id="66" idx="0"/>
          </p:cNvCxnSpPr>
          <p:nvPr/>
        </p:nvCxnSpPr>
        <p:spPr>
          <a:xfrm>
            <a:off x="5969000" y="4521200"/>
            <a:ext cx="3204308" cy="104140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直接箭头连接符 71"/>
          <p:cNvCxnSpPr/>
          <p:nvPr/>
        </p:nvCxnSpPr>
        <p:spPr>
          <a:xfrm>
            <a:off x="9144000" y="4521200"/>
            <a:ext cx="29308" cy="104140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直接箭头连接符 73"/>
          <p:cNvCxnSpPr/>
          <p:nvPr/>
        </p:nvCxnSpPr>
        <p:spPr>
          <a:xfrm flipH="1">
            <a:off x="9173308" y="4521200"/>
            <a:ext cx="5457092" cy="104140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558500" y="12890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64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组 1 拷贝.png" descr="组 1 拷贝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0"/>
            <a:ext cx="2438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用户兴趣建模大赛"/>
          <p:cNvSpPr txBox="1"/>
          <p:nvPr/>
        </p:nvSpPr>
        <p:spPr>
          <a:xfrm>
            <a:off x="417512" y="12812712"/>
            <a:ext cx="3406776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EF873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用户兴趣建模大赛</a:t>
            </a:r>
          </a:p>
        </p:txBody>
      </p:sp>
      <p:sp>
        <p:nvSpPr>
          <p:cNvPr id="129" name="线条"/>
          <p:cNvSpPr/>
          <p:nvPr/>
        </p:nvSpPr>
        <p:spPr>
          <a:xfrm>
            <a:off x="496694" y="12602765"/>
            <a:ext cx="23390613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图像" descr="图像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2694900" y="12960350"/>
            <a:ext cx="1181100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线条"/>
          <p:cNvSpPr/>
          <p:nvPr/>
        </p:nvSpPr>
        <p:spPr>
          <a:xfrm flipV="1">
            <a:off x="22428200" y="13052077"/>
            <a:ext cx="1" cy="235646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ChinaMM 2018"/>
          <p:cNvSpPr txBox="1"/>
          <p:nvPr/>
        </p:nvSpPr>
        <p:spPr>
          <a:xfrm>
            <a:off x="19534311" y="12876212"/>
            <a:ext cx="2674690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900" b="0">
                <a:solidFill>
                  <a:srgbClr val="EF8732"/>
                </a:solidFill>
                <a:latin typeface="Maiandra GD"/>
                <a:ea typeface="Maiandra GD"/>
                <a:cs typeface="Maiandra GD"/>
                <a:sym typeface="Maiandra GD"/>
              </a:defRPr>
            </a:lvl1pPr>
          </a:lstStyle>
          <a:p>
            <a:r>
              <a:t>ChinaMM 2018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4615" y="508103"/>
            <a:ext cx="328246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 defTabSz="3144284" hangingPunct="1"/>
            <a:r>
              <a:rPr kumimoji="1" lang="zh-CN" altLang="en-US" sz="4800" kern="1200" dirty="0" smtClean="0">
                <a:solidFill>
                  <a:schemeClr val="tx1"/>
                </a:solidFill>
                <a:latin typeface="FZYouHei 506L" charset="-122"/>
                <a:ea typeface="FZYouHei 506L" charset="-122"/>
                <a:cs typeface="FZYouHei 506L" charset="-122"/>
              </a:rPr>
              <a:t>特征工程</a:t>
            </a:r>
            <a:endParaRPr kumimoji="1" lang="zh-CN" altLang="en-US" sz="4800" kern="1200" dirty="0">
              <a:solidFill>
                <a:schemeClr val="tx1"/>
              </a:solidFill>
              <a:latin typeface="FZYouHei 506L" charset="-122"/>
              <a:ea typeface="FZYouHei 506L" charset="-122"/>
              <a:cs typeface="FZYouHei 506L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22400" y="2352534"/>
            <a:ext cx="4204677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CN" altLang="zh-CN" sz="4800" kern="1200" dirty="0" err="1" smtClean="0">
                <a:solidFill>
                  <a:srgbClr val="0069A4"/>
                </a:solidFill>
                <a:latin typeface="Times New Roman" pitchFamily="18" charset="0"/>
                <a:ea typeface="MF YueYuan (Noncommercial)" pitchFamily="2" charset="-122"/>
                <a:cs typeface="Times New Roman" pitchFamily="18" charset="0"/>
              </a:rPr>
              <a:t>视觉特征聚类</a:t>
            </a:r>
            <a:endParaRPr lang="zh-CN" altLang="en-US" sz="4800" kern="1200" dirty="0" err="1" smtClean="0">
              <a:solidFill>
                <a:srgbClr val="0069A4"/>
              </a:solidFill>
              <a:latin typeface="Times New Roman" pitchFamily="18" charset="0"/>
              <a:ea typeface="MF YueYuan (Noncommercial)" pitchFamily="2" charset="-122"/>
              <a:cs typeface="Times New Roman" pitchFamily="18" charset="0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2370015" y="5037297"/>
            <a:ext cx="17721384" cy="4784688"/>
            <a:chOff x="2370015" y="5037297"/>
            <a:chExt cx="17721384" cy="4784688"/>
          </a:xfrm>
        </p:grpSpPr>
        <p:grpSp>
          <p:nvGrpSpPr>
            <p:cNvPr id="63" name="组合 62"/>
            <p:cNvGrpSpPr/>
            <p:nvPr/>
          </p:nvGrpSpPr>
          <p:grpSpPr>
            <a:xfrm>
              <a:off x="2370015" y="5105400"/>
              <a:ext cx="4720714" cy="4716585"/>
              <a:chOff x="2344615" y="5105400"/>
              <a:chExt cx="4720714" cy="4716585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2344615" y="5105400"/>
                <a:ext cx="4720714" cy="4716585"/>
                <a:chOff x="2344615" y="5105400"/>
                <a:chExt cx="4720714" cy="4716585"/>
              </a:xfrm>
            </p:grpSpPr>
            <p:sp>
              <p:nvSpPr>
                <p:cNvPr id="30" name="饼形 29"/>
                <p:cNvSpPr/>
                <p:nvPr/>
              </p:nvSpPr>
              <p:spPr>
                <a:xfrm rot="5786797">
                  <a:off x="2348744" y="5105400"/>
                  <a:ext cx="4716585" cy="4716585"/>
                </a:xfrm>
                <a:prstGeom prst="pie">
                  <a:avLst>
                    <a:gd name="adj1" fmla="val 0"/>
                    <a:gd name="adj2" fmla="val 19472119"/>
                  </a:avLst>
                </a:prstGeom>
                <a:solidFill>
                  <a:schemeClr val="accent1">
                    <a:lumMod val="75000"/>
                  </a:schemeClr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3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28" name="饼形 27"/>
                <p:cNvSpPr/>
                <p:nvPr/>
              </p:nvSpPr>
              <p:spPr>
                <a:xfrm>
                  <a:off x="2344615" y="5105400"/>
                  <a:ext cx="4716585" cy="4716585"/>
                </a:xfrm>
                <a:prstGeom prst="pie">
                  <a:avLst>
                    <a:gd name="adj1" fmla="val 0"/>
                    <a:gd name="adj2" fmla="val 19472119"/>
                  </a:avLst>
                </a:prstGeom>
                <a:solidFill>
                  <a:srgbClr val="FC7404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3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</p:grpSp>
          <p:sp>
            <p:nvSpPr>
              <p:cNvPr id="36" name="TextBox 35"/>
              <p:cNvSpPr txBox="1"/>
              <p:nvPr/>
            </p:nvSpPr>
            <p:spPr>
              <a:xfrm>
                <a:off x="5588000" y="6667500"/>
                <a:ext cx="1473200" cy="7598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algn="l"/>
                <a:r>
                  <a:rPr lang="en-US" altLang="zh-CN" sz="4000" b="0" kern="1200" dirty="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10%</a:t>
                </a:r>
                <a:endParaRPr lang="zh-CN" altLang="en-US" sz="40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03600" y="8078289"/>
                <a:ext cx="2667000" cy="7598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4000" b="0" kern="1200" dirty="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视觉特征</a:t>
                </a:r>
                <a:endParaRPr lang="zh-CN" altLang="en-US" sz="40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0" name="圆角矩形 39"/>
            <p:cNvSpPr/>
            <p:nvPr/>
          </p:nvSpPr>
          <p:spPr>
            <a:xfrm>
              <a:off x="8686800" y="5037297"/>
              <a:ext cx="4216400" cy="976862"/>
            </a:xfrm>
            <a:prstGeom prst="roundRect">
              <a:avLst/>
            </a:prstGeom>
            <a:solidFill>
              <a:srgbClr val="FC740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4800" b="0" kern="1200" dirty="0" err="1" smtClean="0">
                  <a:solidFill>
                    <a:schemeClr val="bg1"/>
                  </a:solidFill>
                  <a:latin typeface="+mn-lt"/>
                  <a:ea typeface="+mn-ea"/>
                  <a:cs typeface="+mn-cs"/>
                  <a:sym typeface="Helvetica Neue Medium"/>
                </a:rPr>
                <a:t>kmeans</a:t>
              </a:r>
              <a:r>
                <a:rPr lang="en-US" altLang="zh-CN" sz="4800" b="0" kern="1200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  <a:sym typeface="Helvetica Neue Medium"/>
                </a:rPr>
                <a:t>(100)</a:t>
              </a:r>
              <a:endParaRPr lang="zh-CN" altLang="en-US" sz="4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8686800" y="6938891"/>
              <a:ext cx="4216400" cy="976862"/>
            </a:xfrm>
            <a:prstGeom prst="roundRect">
              <a:avLst/>
            </a:prstGeom>
            <a:solidFill>
              <a:srgbClr val="FC740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4800" b="0" kern="1200" dirty="0" err="1" smtClean="0">
                  <a:solidFill>
                    <a:schemeClr val="bg1"/>
                  </a:solidFill>
                  <a:latin typeface="+mn-lt"/>
                  <a:ea typeface="+mn-ea"/>
                  <a:cs typeface="+mn-cs"/>
                  <a:sym typeface="Helvetica Neue Medium"/>
                </a:rPr>
                <a:t>kmeans</a:t>
              </a:r>
              <a:r>
                <a:rPr lang="en-US" altLang="zh-CN" sz="4800" b="0" kern="1200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  <a:sym typeface="Helvetica Neue Medium"/>
                </a:rPr>
                <a:t>(500)</a:t>
              </a:r>
              <a:endParaRPr lang="zh-CN" altLang="en-US" sz="4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5113000" y="5084262"/>
              <a:ext cx="4978399" cy="8829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800" b="0" kern="1200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  <a:sym typeface="Helvetica Neue Medium"/>
                </a:rPr>
                <a:t>视频类别（</a:t>
              </a:r>
              <a:r>
                <a:rPr lang="en-US" altLang="zh-CN" sz="4800" b="0" kern="1200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  <a:sym typeface="Helvetica Neue Medium"/>
                </a:rPr>
                <a:t>100</a:t>
              </a:r>
              <a:r>
                <a:rPr lang="zh-CN" altLang="en-US" sz="4800" b="0" kern="1200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  <a:sym typeface="Helvetica Neue Medium"/>
                </a:rPr>
                <a:t>）</a:t>
              </a:r>
              <a:endParaRPr lang="zh-CN" altLang="en-US" sz="4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5113000" y="6985856"/>
              <a:ext cx="4978398" cy="8829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r>
                <a:rPr lang="zh-CN" altLang="en-US" sz="4800" b="0" kern="1200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  <a:sym typeface="Helvetica Neue Medium"/>
                </a:rPr>
                <a:t>视频类别（</a:t>
              </a:r>
              <a:r>
                <a:rPr lang="en-US" altLang="zh-CN" sz="4800" b="0" kern="1200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  <a:sym typeface="Helvetica Neue Medium"/>
                </a:rPr>
                <a:t>500</a:t>
              </a:r>
              <a:r>
                <a:rPr lang="zh-CN" altLang="en-US" sz="4800" b="0" kern="1200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  <a:sym typeface="Helvetica Neue Medium"/>
                </a:rPr>
                <a:t>）</a:t>
              </a:r>
            </a:p>
          </p:txBody>
        </p:sp>
        <p:cxnSp>
          <p:nvCxnSpPr>
            <p:cNvPr id="48" name="直接箭头连接符 47"/>
            <p:cNvCxnSpPr/>
            <p:nvPr/>
          </p:nvCxnSpPr>
          <p:spPr>
            <a:xfrm flipV="1">
              <a:off x="7061200" y="5613401"/>
              <a:ext cx="1625600" cy="1434010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直接箭头连接符 52"/>
            <p:cNvCxnSpPr/>
            <p:nvPr/>
          </p:nvCxnSpPr>
          <p:spPr>
            <a:xfrm>
              <a:off x="7061200" y="7047411"/>
              <a:ext cx="1625600" cy="379911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直接箭头连接符 54"/>
            <p:cNvCxnSpPr>
              <a:stCxn id="40" idx="3"/>
              <a:endCxn id="43" idx="1"/>
            </p:cNvCxnSpPr>
            <p:nvPr/>
          </p:nvCxnSpPr>
          <p:spPr>
            <a:xfrm>
              <a:off x="12903200" y="5525728"/>
              <a:ext cx="2209800" cy="1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7" name="直接箭头连接符 56"/>
            <p:cNvCxnSpPr>
              <a:stCxn id="42" idx="3"/>
            </p:cNvCxnSpPr>
            <p:nvPr/>
          </p:nvCxnSpPr>
          <p:spPr>
            <a:xfrm>
              <a:off x="12903200" y="7427322"/>
              <a:ext cx="2209800" cy="0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组 1 拷贝.png" descr="组 1 拷贝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0" y="0"/>
            <a:ext cx="2438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用户兴趣建模大赛"/>
          <p:cNvSpPr txBox="1"/>
          <p:nvPr/>
        </p:nvSpPr>
        <p:spPr>
          <a:xfrm>
            <a:off x="417512" y="12812712"/>
            <a:ext cx="3406776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EF873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用户兴趣建模大赛</a:t>
            </a:r>
          </a:p>
        </p:txBody>
      </p:sp>
      <p:sp>
        <p:nvSpPr>
          <p:cNvPr id="129" name="线条"/>
          <p:cNvSpPr/>
          <p:nvPr/>
        </p:nvSpPr>
        <p:spPr>
          <a:xfrm>
            <a:off x="496694" y="12602765"/>
            <a:ext cx="23390613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图像" descr="图像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22694900" y="12960350"/>
            <a:ext cx="1181100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线条"/>
          <p:cNvSpPr/>
          <p:nvPr/>
        </p:nvSpPr>
        <p:spPr>
          <a:xfrm flipV="1">
            <a:off x="22428200" y="13052077"/>
            <a:ext cx="1" cy="235646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ChinaMM 2018"/>
          <p:cNvSpPr txBox="1"/>
          <p:nvPr/>
        </p:nvSpPr>
        <p:spPr>
          <a:xfrm>
            <a:off x="19534311" y="12876212"/>
            <a:ext cx="2674690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900" b="0">
                <a:solidFill>
                  <a:srgbClr val="EF8732"/>
                </a:solidFill>
                <a:latin typeface="Maiandra GD"/>
                <a:ea typeface="Maiandra GD"/>
                <a:cs typeface="Maiandra GD"/>
                <a:sym typeface="Maiandra GD"/>
              </a:defRPr>
            </a:lvl1pPr>
          </a:lstStyle>
          <a:p>
            <a:r>
              <a:t>ChinaMM 2018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4615" y="508103"/>
            <a:ext cx="328246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 defTabSz="3144284" hangingPunct="1"/>
            <a:r>
              <a:rPr kumimoji="1" lang="zh-CN" altLang="en-US" sz="4800" kern="1200" dirty="0" smtClean="0">
                <a:solidFill>
                  <a:schemeClr val="tx1"/>
                </a:solidFill>
                <a:latin typeface="FZYouHei 506L" charset="-122"/>
                <a:ea typeface="FZYouHei 506L" charset="-122"/>
                <a:cs typeface="FZYouHei 506L" charset="-122"/>
              </a:rPr>
              <a:t>特征工程</a:t>
            </a:r>
            <a:endParaRPr kumimoji="1" lang="zh-CN" altLang="en-US" sz="4800" kern="1200" dirty="0">
              <a:solidFill>
                <a:schemeClr val="tx1"/>
              </a:solidFill>
              <a:latin typeface="FZYouHei 506L" charset="-122"/>
              <a:ea typeface="FZYouHei 506L" charset="-122"/>
              <a:cs typeface="FZYouHei 506L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20800" y="2327134"/>
            <a:ext cx="6350000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en-US" altLang="zh-CN" sz="4800" kern="1200" dirty="0" err="1" smtClean="0">
                <a:solidFill>
                  <a:srgbClr val="0069A4"/>
                </a:solidFill>
                <a:latin typeface="Times New Roman" pitchFamily="18" charset="0"/>
                <a:ea typeface="MF YueYuan (Noncommercial)" pitchFamily="2" charset="-122"/>
                <a:cs typeface="Times New Roman" pitchFamily="18" charset="0"/>
              </a:rPr>
              <a:t>Interaction_Feature</a:t>
            </a:r>
            <a:endParaRPr lang="zh-CN" altLang="en-US" sz="4800" kern="1200" dirty="0" err="1" smtClean="0">
              <a:solidFill>
                <a:srgbClr val="0069A4"/>
              </a:solidFill>
              <a:latin typeface="Times New Roman" pitchFamily="18" charset="0"/>
              <a:ea typeface="MF YueYuan (Noncommercial)" pitchFamily="2" charset="-122"/>
              <a:cs typeface="Times New Roman" pitchFamily="18" charset="0"/>
            </a:endParaRPr>
          </a:p>
        </p:txBody>
      </p:sp>
      <p:sp>
        <p:nvSpPr>
          <p:cNvPr id="25" name="Freeform 10">
            <a:extLst>
              <a:ext uri="{FF2B5EF4-FFF2-40B4-BE49-F238E27FC236}">
                <a16:creationId xmlns:a16="http://schemas.microsoft.com/office/drawing/2014/main" xmlns="" id="{F9EEC9D4-51E6-1141-A44B-76FB7EAC88F2}"/>
              </a:ext>
            </a:extLst>
          </p:cNvPr>
          <p:cNvSpPr>
            <a:spLocks noEditPoints="1"/>
          </p:cNvSpPr>
          <p:nvPr/>
        </p:nvSpPr>
        <p:spPr bwMode="auto">
          <a:xfrm>
            <a:off x="12267604" y="4412927"/>
            <a:ext cx="815703" cy="2480463"/>
          </a:xfrm>
          <a:custGeom>
            <a:avLst/>
            <a:gdLst>
              <a:gd name="T0" fmla="*/ 23 w 45"/>
              <a:gd name="T1" fmla="*/ 19 h 125"/>
              <a:gd name="T2" fmla="*/ 32 w 45"/>
              <a:gd name="T3" fmla="*/ 10 h 125"/>
              <a:gd name="T4" fmla="*/ 23 w 45"/>
              <a:gd name="T5" fmla="*/ 0 h 125"/>
              <a:gd name="T6" fmla="*/ 13 w 45"/>
              <a:gd name="T7" fmla="*/ 10 h 125"/>
              <a:gd name="T8" fmla="*/ 23 w 45"/>
              <a:gd name="T9" fmla="*/ 19 h 125"/>
              <a:gd name="T10" fmla="*/ 45 w 45"/>
              <a:gd name="T11" fmla="*/ 31 h 125"/>
              <a:gd name="T12" fmla="*/ 36 w 45"/>
              <a:gd name="T13" fmla="*/ 23 h 125"/>
              <a:gd name="T14" fmla="*/ 9 w 45"/>
              <a:gd name="T15" fmla="*/ 23 h 125"/>
              <a:gd name="T16" fmla="*/ 0 w 45"/>
              <a:gd name="T17" fmla="*/ 31 h 125"/>
              <a:gd name="T18" fmla="*/ 0 w 45"/>
              <a:gd name="T19" fmla="*/ 66 h 125"/>
              <a:gd name="T20" fmla="*/ 4 w 45"/>
              <a:gd name="T21" fmla="*/ 70 h 125"/>
              <a:gd name="T22" fmla="*/ 8 w 45"/>
              <a:gd name="T23" fmla="*/ 66 h 125"/>
              <a:gd name="T24" fmla="*/ 8 w 45"/>
              <a:gd name="T25" fmla="*/ 34 h 125"/>
              <a:gd name="T26" fmla="*/ 9 w 45"/>
              <a:gd name="T27" fmla="*/ 34 h 125"/>
              <a:gd name="T28" fmla="*/ 9 w 45"/>
              <a:gd name="T29" fmla="*/ 119 h 125"/>
              <a:gd name="T30" fmla="*/ 15 w 45"/>
              <a:gd name="T31" fmla="*/ 125 h 125"/>
              <a:gd name="T32" fmla="*/ 21 w 45"/>
              <a:gd name="T33" fmla="*/ 119 h 125"/>
              <a:gd name="T34" fmla="*/ 21 w 45"/>
              <a:gd name="T35" fmla="*/ 73 h 125"/>
              <a:gd name="T36" fmla="*/ 24 w 45"/>
              <a:gd name="T37" fmla="*/ 73 h 125"/>
              <a:gd name="T38" fmla="*/ 24 w 45"/>
              <a:gd name="T39" fmla="*/ 119 h 125"/>
              <a:gd name="T40" fmla="*/ 30 w 45"/>
              <a:gd name="T41" fmla="*/ 125 h 125"/>
              <a:gd name="T42" fmla="*/ 36 w 45"/>
              <a:gd name="T43" fmla="*/ 119 h 125"/>
              <a:gd name="T44" fmla="*/ 36 w 45"/>
              <a:gd name="T45" fmla="*/ 34 h 125"/>
              <a:gd name="T46" fmla="*/ 37 w 45"/>
              <a:gd name="T47" fmla="*/ 34 h 125"/>
              <a:gd name="T48" fmla="*/ 37 w 45"/>
              <a:gd name="T49" fmla="*/ 66 h 125"/>
              <a:gd name="T50" fmla="*/ 41 w 45"/>
              <a:gd name="T51" fmla="*/ 70 h 125"/>
              <a:gd name="T52" fmla="*/ 45 w 45"/>
              <a:gd name="T53" fmla="*/ 66 h 125"/>
              <a:gd name="T54" fmla="*/ 45 w 45"/>
              <a:gd name="T55" fmla="*/ 3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5" h="125">
                <a:moveTo>
                  <a:pt x="23" y="19"/>
                </a:moveTo>
                <a:cubicBezTo>
                  <a:pt x="28" y="19"/>
                  <a:pt x="32" y="15"/>
                  <a:pt x="32" y="10"/>
                </a:cubicBezTo>
                <a:cubicBezTo>
                  <a:pt x="32" y="5"/>
                  <a:pt x="28" y="0"/>
                  <a:pt x="23" y="0"/>
                </a:cubicBezTo>
                <a:cubicBezTo>
                  <a:pt x="17" y="0"/>
                  <a:pt x="13" y="5"/>
                  <a:pt x="13" y="10"/>
                </a:cubicBezTo>
                <a:cubicBezTo>
                  <a:pt x="13" y="15"/>
                  <a:pt x="17" y="19"/>
                  <a:pt x="23" y="19"/>
                </a:cubicBezTo>
                <a:close/>
                <a:moveTo>
                  <a:pt x="45" y="31"/>
                </a:moveTo>
                <a:cubicBezTo>
                  <a:pt x="45" y="27"/>
                  <a:pt x="41" y="23"/>
                  <a:pt x="36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4" y="23"/>
                  <a:pt x="0" y="27"/>
                  <a:pt x="0" y="31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8"/>
                  <a:pt x="2" y="70"/>
                  <a:pt x="4" y="70"/>
                </a:cubicBezTo>
                <a:cubicBezTo>
                  <a:pt x="6" y="70"/>
                  <a:pt x="8" y="68"/>
                  <a:pt x="8" y="66"/>
                </a:cubicBezTo>
                <a:cubicBezTo>
                  <a:pt x="8" y="34"/>
                  <a:pt x="8" y="34"/>
                  <a:pt x="8" y="34"/>
                </a:cubicBezTo>
                <a:cubicBezTo>
                  <a:pt x="9" y="34"/>
                  <a:pt x="9" y="34"/>
                  <a:pt x="9" y="34"/>
                </a:cubicBezTo>
                <a:cubicBezTo>
                  <a:pt x="9" y="119"/>
                  <a:pt x="9" y="119"/>
                  <a:pt x="9" y="119"/>
                </a:cubicBezTo>
                <a:cubicBezTo>
                  <a:pt x="9" y="122"/>
                  <a:pt x="12" y="125"/>
                  <a:pt x="15" y="125"/>
                </a:cubicBezTo>
                <a:cubicBezTo>
                  <a:pt x="18" y="125"/>
                  <a:pt x="21" y="122"/>
                  <a:pt x="21" y="119"/>
                </a:cubicBezTo>
                <a:cubicBezTo>
                  <a:pt x="21" y="73"/>
                  <a:pt x="21" y="73"/>
                  <a:pt x="21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119"/>
                  <a:pt x="24" y="119"/>
                  <a:pt x="24" y="119"/>
                </a:cubicBezTo>
                <a:cubicBezTo>
                  <a:pt x="24" y="122"/>
                  <a:pt x="27" y="125"/>
                  <a:pt x="30" y="125"/>
                </a:cubicBezTo>
                <a:cubicBezTo>
                  <a:pt x="33" y="125"/>
                  <a:pt x="36" y="122"/>
                  <a:pt x="36" y="119"/>
                </a:cubicBezTo>
                <a:cubicBezTo>
                  <a:pt x="36" y="34"/>
                  <a:pt x="36" y="34"/>
                  <a:pt x="36" y="34"/>
                </a:cubicBezTo>
                <a:cubicBezTo>
                  <a:pt x="37" y="34"/>
                  <a:pt x="37" y="34"/>
                  <a:pt x="37" y="34"/>
                </a:cubicBezTo>
                <a:cubicBezTo>
                  <a:pt x="37" y="66"/>
                  <a:pt x="37" y="66"/>
                  <a:pt x="37" y="66"/>
                </a:cubicBezTo>
                <a:cubicBezTo>
                  <a:pt x="37" y="68"/>
                  <a:pt x="39" y="70"/>
                  <a:pt x="41" y="70"/>
                </a:cubicBezTo>
                <a:cubicBezTo>
                  <a:pt x="43" y="70"/>
                  <a:pt x="45" y="68"/>
                  <a:pt x="45" y="66"/>
                </a:cubicBezTo>
                <a:lnTo>
                  <a:pt x="45" y="3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785600" y="8597296"/>
            <a:ext cx="1779711" cy="1949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流程图: 资料带 34"/>
          <p:cNvSpPr/>
          <p:nvPr/>
        </p:nvSpPr>
        <p:spPr>
          <a:xfrm>
            <a:off x="14269341" y="10483238"/>
            <a:ext cx="9612312" cy="1259512"/>
          </a:xfrm>
          <a:prstGeom prst="flowChartPunchedTape">
            <a:avLst/>
          </a:prstGeom>
          <a:solidFill>
            <a:srgbClr val="FC740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CN" altLang="zh-CN" sz="4000" kern="1200" dirty="0" smtClean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  <a:cs typeface="+mn-cs"/>
              </a:rPr>
              <a:t>时间戳</a:t>
            </a:r>
            <a:r>
              <a:rPr lang="zh-CN" altLang="zh-CN" sz="4000" b="0" kern="1200" dirty="0" smtClean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  <a:cs typeface="+mn-cs"/>
              </a:rPr>
              <a:t>和</a:t>
            </a:r>
            <a:r>
              <a:rPr lang="zh-CN" altLang="zh-CN" sz="4000" kern="1200" dirty="0" smtClean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  <a:cs typeface="+mn-cs"/>
              </a:rPr>
              <a:t>作品时长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320800" y="3620399"/>
            <a:ext cx="10946804" cy="4065518"/>
            <a:chOff x="1320800" y="3620399"/>
            <a:chExt cx="10946804" cy="4065518"/>
          </a:xfrm>
        </p:grpSpPr>
        <p:sp>
          <p:nvSpPr>
            <p:cNvPr id="26" name="流程图: 资料带 25"/>
            <p:cNvSpPr/>
            <p:nvPr/>
          </p:nvSpPr>
          <p:spPr>
            <a:xfrm>
              <a:off x="1320800" y="3620399"/>
              <a:ext cx="9612312" cy="4065518"/>
            </a:xfrm>
            <a:prstGeom prst="flowChartPunchedTape">
              <a:avLst/>
            </a:prstGeom>
            <a:solidFill>
              <a:srgbClr val="FC740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l"/>
              <a:r>
                <a:rPr lang="zh-CN" altLang="zh-CN" sz="40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用户</a:t>
              </a:r>
              <a:r>
                <a:rPr lang="zh-CN" altLang="zh-CN" sz="40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的</a:t>
              </a:r>
              <a:r>
                <a:rPr lang="zh-CN" altLang="zh-CN" sz="400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平均点击率</a:t>
              </a:r>
              <a:r>
                <a:rPr lang="zh-CN" altLang="zh-CN" sz="40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、</a:t>
              </a:r>
              <a:r>
                <a:rPr lang="zh-CN" altLang="zh-CN" sz="400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平均播放时长</a:t>
              </a:r>
              <a:r>
                <a:rPr lang="zh-CN" altLang="zh-CN" sz="40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，</a:t>
              </a:r>
              <a:r>
                <a:rPr lang="en-US" altLang="zh-CN" sz="4000" b="0" kern="1200" dirty="0" err="1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oof</a:t>
              </a:r>
              <a:r>
                <a:rPr lang="zh-CN" altLang="zh-CN" sz="40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；</a:t>
              </a:r>
            </a:p>
            <a:p>
              <a:pPr algn="l"/>
              <a:r>
                <a:rPr lang="zh-CN" altLang="zh-CN" sz="40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用户被推荐的</a:t>
              </a:r>
              <a:r>
                <a:rPr lang="zh-CN" altLang="zh-CN" sz="400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视频总数</a:t>
              </a:r>
              <a:r>
                <a:rPr lang="zh-CN" altLang="zh-CN" sz="40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，</a:t>
              </a:r>
              <a:r>
                <a:rPr lang="en-US" altLang="zh-CN" sz="4000" kern="1200" dirty="0" err="1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oof</a:t>
              </a:r>
              <a:r>
                <a:rPr lang="zh-CN" altLang="zh-CN" sz="40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；</a:t>
              </a:r>
            </a:p>
            <a:p>
              <a:pPr algn="l"/>
              <a:r>
                <a:rPr lang="zh-CN" altLang="zh-CN" sz="40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用户被推荐的</a:t>
              </a:r>
              <a:r>
                <a:rPr lang="zh-CN" altLang="zh-CN" sz="400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视频总数</a:t>
              </a:r>
              <a:r>
                <a:rPr lang="zh-CN" altLang="zh-CN" sz="40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；</a:t>
              </a: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cxnSp>
          <p:nvCxnSpPr>
            <p:cNvPr id="46" name="直接箭头连接符 45"/>
            <p:cNvCxnSpPr/>
            <p:nvPr/>
          </p:nvCxnSpPr>
          <p:spPr>
            <a:xfrm flipH="1">
              <a:off x="10883900" y="5537200"/>
              <a:ext cx="1383704" cy="0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3" name="组合 22"/>
          <p:cNvGrpSpPr/>
          <p:nvPr/>
        </p:nvGrpSpPr>
        <p:grpSpPr>
          <a:xfrm>
            <a:off x="1271588" y="8431960"/>
            <a:ext cx="10682287" cy="2279878"/>
            <a:chOff x="1271588" y="8431960"/>
            <a:chExt cx="10682287" cy="2279878"/>
          </a:xfrm>
        </p:grpSpPr>
        <p:sp>
          <p:nvSpPr>
            <p:cNvPr id="29" name="流程图: 资料带 28"/>
            <p:cNvSpPr/>
            <p:nvPr/>
          </p:nvSpPr>
          <p:spPr>
            <a:xfrm>
              <a:off x="1271588" y="8431960"/>
              <a:ext cx="9612312" cy="2279878"/>
            </a:xfrm>
            <a:prstGeom prst="flowChartPunchedTape">
              <a:avLst/>
            </a:prstGeom>
            <a:solidFill>
              <a:srgbClr val="FC740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l"/>
              <a:r>
                <a:rPr lang="zh-CN" altLang="zh-CN" sz="40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每个</a:t>
              </a:r>
              <a:r>
                <a:rPr lang="zh-CN" altLang="zh-CN" sz="40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视频类别</a:t>
              </a:r>
              <a:r>
                <a:rPr lang="en-US" altLang="zh-CN" sz="40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(100 or 500)</a:t>
              </a:r>
              <a:r>
                <a:rPr lang="zh-CN" altLang="zh-CN" sz="40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的</a:t>
              </a:r>
              <a:r>
                <a:rPr lang="zh-CN" altLang="zh-CN" sz="400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平均点击率</a:t>
              </a:r>
              <a:r>
                <a:rPr lang="zh-CN" altLang="zh-CN" sz="40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、</a:t>
              </a:r>
              <a:r>
                <a:rPr lang="zh-CN" altLang="zh-CN" sz="400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平均播放时长</a:t>
              </a:r>
              <a:r>
                <a:rPr lang="zh-CN" altLang="zh-CN" sz="40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，</a:t>
              </a:r>
              <a:r>
                <a:rPr lang="en-US" altLang="zh-CN" sz="4000" b="0" kern="1200" dirty="0" err="1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oof</a:t>
              </a:r>
              <a:r>
                <a:rPr lang="zh-CN" altLang="en-US" sz="40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；</a:t>
              </a:r>
              <a:endParaRPr lang="zh-CN" altLang="en-US" sz="4000" b="0" kern="1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  <a:cs typeface="+mn-cs"/>
                <a:sym typeface="Helvetica Neue Medium"/>
              </a:endParaRPr>
            </a:p>
          </p:txBody>
        </p:sp>
        <p:cxnSp>
          <p:nvCxnSpPr>
            <p:cNvPr id="49" name="直接箭头连接符 48"/>
            <p:cNvCxnSpPr>
              <a:endCxn id="29" idx="3"/>
            </p:cNvCxnSpPr>
            <p:nvPr/>
          </p:nvCxnSpPr>
          <p:spPr>
            <a:xfrm flipH="1">
              <a:off x="10883900" y="9571899"/>
              <a:ext cx="1069975" cy="0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2" name="组合 21"/>
          <p:cNvGrpSpPr/>
          <p:nvPr/>
        </p:nvGrpSpPr>
        <p:grpSpPr>
          <a:xfrm>
            <a:off x="13083307" y="5257800"/>
            <a:ext cx="10798346" cy="4314100"/>
            <a:chOff x="13083307" y="5257800"/>
            <a:chExt cx="10798346" cy="4314100"/>
          </a:xfrm>
        </p:grpSpPr>
        <p:sp>
          <p:nvSpPr>
            <p:cNvPr id="34" name="流程图: 资料带 33"/>
            <p:cNvSpPr/>
            <p:nvPr/>
          </p:nvSpPr>
          <p:spPr>
            <a:xfrm>
              <a:off x="14269341" y="6075882"/>
              <a:ext cx="9612312" cy="2279878"/>
            </a:xfrm>
            <a:prstGeom prst="flowChartPunchedTape">
              <a:avLst/>
            </a:prstGeom>
            <a:solidFill>
              <a:srgbClr val="FC740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r>
                <a:rPr lang="zh-CN" altLang="zh-CN" sz="40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用户</a:t>
              </a:r>
              <a:r>
                <a:rPr lang="zh-CN" altLang="zh-CN" sz="40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在每个</a:t>
              </a:r>
              <a:r>
                <a:rPr lang="zh-CN" altLang="zh-CN" sz="40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视频类别</a:t>
              </a:r>
              <a:r>
                <a:rPr lang="en-US" altLang="zh-CN" sz="40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(100 or 500)</a:t>
              </a:r>
              <a:r>
                <a:rPr lang="zh-CN" altLang="zh-CN" sz="40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的</a:t>
              </a:r>
              <a:r>
                <a:rPr lang="zh-CN" altLang="zh-CN" sz="400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平均点击率</a:t>
              </a:r>
              <a:r>
                <a:rPr lang="zh-CN" altLang="zh-CN" sz="40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、</a:t>
              </a:r>
              <a:r>
                <a:rPr lang="zh-CN" altLang="zh-CN" sz="400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平均播放时长</a:t>
              </a:r>
              <a:r>
                <a:rPr lang="zh-CN" altLang="zh-CN" sz="40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，</a:t>
              </a:r>
              <a:r>
                <a:rPr lang="en-US" altLang="zh-CN" sz="4000" b="0" kern="1200" dirty="0" err="1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oof</a:t>
              </a:r>
              <a:r>
                <a:rPr lang="zh-CN" altLang="zh-CN" sz="40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；</a:t>
              </a:r>
            </a:p>
          </p:txBody>
        </p:sp>
        <p:cxnSp>
          <p:nvCxnSpPr>
            <p:cNvPr id="54" name="直接箭头连接符 53"/>
            <p:cNvCxnSpPr/>
            <p:nvPr/>
          </p:nvCxnSpPr>
          <p:spPr>
            <a:xfrm>
              <a:off x="13083307" y="5257800"/>
              <a:ext cx="1186034" cy="2082800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8" name="直接箭头连接符 57"/>
            <p:cNvCxnSpPr/>
            <p:nvPr/>
          </p:nvCxnSpPr>
          <p:spPr>
            <a:xfrm flipV="1">
              <a:off x="13335000" y="7340600"/>
              <a:ext cx="934341" cy="2231300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组 1 拷贝.png" descr="组 1 拷贝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0"/>
            <a:ext cx="2438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用户兴趣建模大赛"/>
          <p:cNvSpPr txBox="1"/>
          <p:nvPr/>
        </p:nvSpPr>
        <p:spPr>
          <a:xfrm>
            <a:off x="417512" y="12812712"/>
            <a:ext cx="3406776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EF873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用户兴趣建模大赛</a:t>
            </a:r>
          </a:p>
        </p:txBody>
      </p:sp>
      <p:sp>
        <p:nvSpPr>
          <p:cNvPr id="129" name="线条"/>
          <p:cNvSpPr/>
          <p:nvPr/>
        </p:nvSpPr>
        <p:spPr>
          <a:xfrm>
            <a:off x="496694" y="12602765"/>
            <a:ext cx="23390613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图像" descr="图像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2694900" y="12960350"/>
            <a:ext cx="1181100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线条"/>
          <p:cNvSpPr/>
          <p:nvPr/>
        </p:nvSpPr>
        <p:spPr>
          <a:xfrm flipV="1">
            <a:off x="22428200" y="13052077"/>
            <a:ext cx="1" cy="235646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ChinaMM 2018"/>
          <p:cNvSpPr txBox="1"/>
          <p:nvPr/>
        </p:nvSpPr>
        <p:spPr>
          <a:xfrm>
            <a:off x="19534311" y="12876212"/>
            <a:ext cx="2674690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900" b="0">
                <a:solidFill>
                  <a:srgbClr val="EF8732"/>
                </a:solidFill>
                <a:latin typeface="Maiandra GD"/>
                <a:ea typeface="Maiandra GD"/>
                <a:cs typeface="Maiandra GD"/>
                <a:sym typeface="Maiandra GD"/>
              </a:defRPr>
            </a:lvl1pPr>
          </a:lstStyle>
          <a:p>
            <a:r>
              <a:t>ChinaMM 2018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4615" y="508103"/>
            <a:ext cx="328246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 defTabSz="3144284" hangingPunct="1"/>
            <a:r>
              <a:rPr kumimoji="1" lang="zh-CN" altLang="en-US" sz="4800" kern="1200" dirty="0" smtClean="0">
                <a:solidFill>
                  <a:schemeClr val="tx1"/>
                </a:solidFill>
                <a:latin typeface="FZYouHei 506L" charset="-122"/>
                <a:ea typeface="FZYouHei 506L" charset="-122"/>
                <a:cs typeface="FZYouHei 506L" charset="-122"/>
              </a:rPr>
              <a:t>模型</a:t>
            </a:r>
            <a:endParaRPr kumimoji="1" lang="zh-CN" altLang="en-US" sz="4800" kern="1200" dirty="0">
              <a:solidFill>
                <a:schemeClr val="tx1"/>
              </a:solidFill>
              <a:latin typeface="FZYouHei 506L" charset="-122"/>
              <a:ea typeface="FZYouHei 506L" charset="-122"/>
              <a:cs typeface="FZYouHei 506L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95403" y="1759573"/>
            <a:ext cx="10442904" cy="7976444"/>
            <a:chOff x="595403" y="1683373"/>
            <a:chExt cx="10442904" cy="7976444"/>
          </a:xfrm>
        </p:grpSpPr>
        <p:pic>
          <p:nvPicPr>
            <p:cNvPr id="1026" name="Picture 2" descr="C:\Users\cmri\nxl\竞赛\照片\model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1163" y="1714151"/>
              <a:ext cx="10357144" cy="7945666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595403" y="1683373"/>
              <a:ext cx="1800171" cy="698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600" b="0" dirty="0" smtClean="0"/>
                <a:t>模型</a:t>
              </a:r>
              <a:r>
                <a:rPr lang="en-US" altLang="zh-CN" sz="3600" b="0" dirty="0" smtClean="0"/>
                <a:t>1</a:t>
              </a:r>
              <a:r>
                <a:rPr lang="zh-CN" altLang="en-US" sz="3600" b="0" dirty="0" smtClean="0"/>
                <a:t>：</a:t>
              </a:r>
              <a:endParaRPr lang="zh-CN" altLang="en-US" sz="3600" b="0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2578738" y="1759574"/>
            <a:ext cx="10586418" cy="9863748"/>
            <a:chOff x="12578738" y="1683374"/>
            <a:chExt cx="10586418" cy="9863748"/>
          </a:xfrm>
        </p:grpSpPr>
        <p:grpSp>
          <p:nvGrpSpPr>
            <p:cNvPr id="16" name="组合 15"/>
            <p:cNvGrpSpPr/>
            <p:nvPr/>
          </p:nvGrpSpPr>
          <p:grpSpPr>
            <a:xfrm>
              <a:off x="12578738" y="1683374"/>
              <a:ext cx="10586418" cy="9863748"/>
              <a:chOff x="12578738" y="1683374"/>
              <a:chExt cx="10586418" cy="9863748"/>
            </a:xfrm>
          </p:grpSpPr>
          <p:pic>
            <p:nvPicPr>
              <p:cNvPr id="1029" name="Picture 5" descr="C:\Users\cmri\nxl\竞赛\照片\model5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2664499" y="1714151"/>
                <a:ext cx="10500657" cy="9832971"/>
              </a:xfrm>
              <a:prstGeom prst="rect">
                <a:avLst/>
              </a:prstGeom>
              <a:noFill/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2578738" y="1683374"/>
                <a:ext cx="1800172" cy="698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r>
                  <a:rPr lang="zh-CN" altLang="en-US" sz="3600" b="0" dirty="0" smtClean="0"/>
                  <a:t>模型</a:t>
                </a:r>
                <a:r>
                  <a:rPr lang="en-US" altLang="zh-CN" sz="3600" b="0" dirty="0" smtClean="0"/>
                  <a:t>5</a:t>
                </a:r>
                <a:r>
                  <a:rPr lang="zh-CN" altLang="en-US" sz="3600" b="0" dirty="0" smtClean="0"/>
                  <a:t>：</a:t>
                </a:r>
                <a:endParaRPr lang="zh-CN" altLang="en-US" sz="3600" b="0" dirty="0"/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18147323" y="5744308"/>
              <a:ext cx="3587262" cy="1101969"/>
            </a:xfrm>
            <a:prstGeom prst="rect">
              <a:avLst/>
            </a:prstGeom>
            <a:solidFill>
              <a:schemeClr val="accent1">
                <a:lumMod val="75000"/>
                <a:alpha val="49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12913" y="7889142"/>
            <a:ext cx="10246601" cy="3659171"/>
            <a:chOff x="712913" y="7889142"/>
            <a:chExt cx="10246601" cy="3659171"/>
          </a:xfrm>
        </p:grpSpPr>
        <p:grpSp>
          <p:nvGrpSpPr>
            <p:cNvPr id="24" name="组合 23"/>
            <p:cNvGrpSpPr/>
            <p:nvPr/>
          </p:nvGrpSpPr>
          <p:grpSpPr>
            <a:xfrm>
              <a:off x="712913" y="7889142"/>
              <a:ext cx="9593137" cy="3659171"/>
              <a:chOff x="712913" y="7889142"/>
              <a:chExt cx="9593137" cy="3659171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712913" y="7889142"/>
                <a:ext cx="2373187" cy="787400"/>
              </a:xfrm>
              <a:prstGeom prst="rect">
                <a:avLst/>
              </a:prstGeom>
              <a:solidFill>
                <a:schemeClr val="accent1">
                  <a:lumMod val="75000"/>
                  <a:alpha val="54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23950" y="10419159"/>
                <a:ext cx="9182100" cy="11291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algn="l"/>
                <a:r>
                  <a:rPr lang="zh-CN" altLang="en-US" b="0" dirty="0" smtClean="0"/>
                  <a:t>● 使用 </a:t>
                </a:r>
                <a:r>
                  <a:rPr lang="en-US" altLang="zh-CN" b="0" dirty="0" err="1" smtClean="0"/>
                  <a:t>deepwalk</a:t>
                </a:r>
                <a:r>
                  <a:rPr lang="en-US" altLang="zh-CN" b="0" dirty="0" smtClean="0"/>
                  <a:t> </a:t>
                </a:r>
                <a:r>
                  <a:rPr lang="zh-CN" altLang="en-US" b="0" dirty="0" smtClean="0"/>
                  <a:t>算法训练的</a:t>
                </a:r>
                <a:r>
                  <a:rPr lang="zh-CN" altLang="zh-CN" dirty="0" smtClean="0"/>
                  <a:t>用户</a:t>
                </a:r>
                <a:r>
                  <a:rPr lang="zh-CN" altLang="en-US" dirty="0" smtClean="0"/>
                  <a:t>和视频</a:t>
                </a:r>
                <a:r>
                  <a:rPr lang="en-US" altLang="zh-CN" dirty="0" smtClean="0"/>
                  <a:t>embedding </a:t>
                </a:r>
                <a:r>
                  <a:rPr lang="zh-CN" altLang="zh-CN" dirty="0" smtClean="0"/>
                  <a:t>特征</a:t>
                </a:r>
                <a:r>
                  <a:rPr lang="zh-CN" altLang="zh-CN" b="0" dirty="0" smtClean="0"/>
                  <a:t>，不随网络一起训练，</a:t>
                </a:r>
                <a:r>
                  <a:rPr lang="en-US" altLang="zh-CN" b="0" dirty="0" smtClean="0"/>
                  <a:t>64 </a:t>
                </a:r>
                <a:r>
                  <a:rPr lang="zh-CN" altLang="zh-CN" b="0" dirty="0" smtClean="0"/>
                  <a:t>维；</a:t>
                </a:r>
                <a:endParaRPr lang="zh-CN" altLang="en-US" b="0" dirty="0" smtClean="0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8665894" y="7889142"/>
              <a:ext cx="2293620" cy="787400"/>
            </a:xfrm>
            <a:prstGeom prst="rect">
              <a:avLst/>
            </a:prstGeom>
            <a:solidFill>
              <a:schemeClr val="accent1">
                <a:lumMod val="75000"/>
                <a:alpha val="54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100557" y="7889142"/>
            <a:ext cx="9937750" cy="3734180"/>
            <a:chOff x="1100557" y="7889142"/>
            <a:chExt cx="9937750" cy="3734180"/>
          </a:xfrm>
        </p:grpSpPr>
        <p:sp>
          <p:nvSpPr>
            <p:cNvPr id="26" name="矩形 25"/>
            <p:cNvSpPr/>
            <p:nvPr/>
          </p:nvSpPr>
          <p:spPr>
            <a:xfrm>
              <a:off x="3359150" y="7889142"/>
              <a:ext cx="2362200" cy="787400"/>
            </a:xfrm>
            <a:prstGeom prst="rect">
              <a:avLst/>
            </a:prstGeom>
            <a:solidFill>
              <a:schemeClr val="accent1">
                <a:lumMod val="75000"/>
                <a:alpha val="54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00557" y="10494168"/>
              <a:ext cx="9937750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l"/>
              <a:r>
                <a:rPr lang="zh-CN" altLang="en-US" b="0" dirty="0" smtClean="0"/>
                <a:t>● </a:t>
              </a:r>
              <a:r>
                <a:rPr lang="zh-CN" altLang="zh-CN" b="0" dirty="0" smtClean="0"/>
                <a:t>使用均匀分布</a:t>
              </a:r>
              <a:r>
                <a:rPr lang="zh-CN" altLang="zh-CN" dirty="0" smtClean="0"/>
                <a:t>随机初始化</a:t>
              </a:r>
              <a:r>
                <a:rPr lang="zh-CN" altLang="zh-CN" b="0" dirty="0" smtClean="0"/>
                <a:t>的用户</a:t>
              </a:r>
              <a:r>
                <a:rPr lang="en-US" altLang="zh-CN" b="0" dirty="0" smtClean="0"/>
                <a:t> embedding </a:t>
              </a:r>
              <a:r>
                <a:rPr lang="zh-CN" altLang="zh-CN" b="0" dirty="0" smtClean="0"/>
                <a:t>特征，随网络一起训练，</a:t>
              </a:r>
              <a:r>
                <a:rPr lang="en-US" altLang="zh-CN" b="0" dirty="0" smtClean="0"/>
                <a:t>64</a:t>
              </a:r>
              <a:r>
                <a:rPr lang="zh-CN" altLang="zh-CN" b="0" dirty="0" smtClean="0"/>
                <a:t>维；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00557" y="7889142"/>
            <a:ext cx="11938000" cy="4151614"/>
            <a:chOff x="1100557" y="7889142"/>
            <a:chExt cx="11938000" cy="4151614"/>
          </a:xfrm>
        </p:grpSpPr>
        <p:sp>
          <p:nvSpPr>
            <p:cNvPr id="27" name="矩形 26"/>
            <p:cNvSpPr/>
            <p:nvPr/>
          </p:nvSpPr>
          <p:spPr>
            <a:xfrm>
              <a:off x="5969000" y="7889142"/>
              <a:ext cx="2317750" cy="787400"/>
            </a:xfrm>
            <a:prstGeom prst="rect">
              <a:avLst/>
            </a:prstGeom>
            <a:solidFill>
              <a:schemeClr val="accent1">
                <a:lumMod val="75000"/>
                <a:alpha val="54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00557" y="10419159"/>
              <a:ext cx="1193800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l"/>
              <a:r>
                <a:rPr lang="zh-CN" altLang="en-US" b="0" dirty="0" smtClean="0"/>
                <a:t>● </a:t>
              </a:r>
              <a:r>
                <a:rPr lang="zh-CN" altLang="zh-CN" b="0" dirty="0" smtClean="0"/>
                <a:t>每个视频</a:t>
              </a:r>
              <a:r>
                <a:rPr lang="zh-CN" altLang="en-US" b="0" dirty="0" smtClean="0"/>
                <a:t>对应的</a:t>
              </a:r>
              <a:r>
                <a:rPr lang="zh-CN" altLang="zh-CN" dirty="0" smtClean="0"/>
                <a:t>用户列表</a:t>
              </a:r>
              <a:r>
                <a:rPr lang="zh-CN" altLang="zh-CN" b="0" dirty="0" smtClean="0"/>
                <a:t>，先用</a:t>
              </a:r>
              <a:r>
                <a:rPr lang="en-US" altLang="zh-CN" b="0" dirty="0" smtClean="0"/>
                <a:t> user2_emb </a:t>
              </a:r>
              <a:r>
                <a:rPr lang="zh-CN" altLang="zh-CN" b="0" dirty="0" smtClean="0"/>
                <a:t>转为</a:t>
              </a:r>
              <a:r>
                <a:rPr lang="en-US" altLang="zh-CN" dirty="0" smtClean="0"/>
                <a:t>embedding</a:t>
              </a:r>
              <a:r>
                <a:rPr lang="zh-CN" altLang="zh-CN" b="0" dirty="0" smtClean="0"/>
                <a:t>形式，再做</a:t>
              </a:r>
              <a:r>
                <a:rPr lang="en-US" altLang="zh-CN" b="0" dirty="0" smtClean="0"/>
                <a:t> </a:t>
              </a:r>
              <a:r>
                <a:rPr lang="en-US" altLang="zh-CN" dirty="0" smtClean="0"/>
                <a:t>GlobalMaxPooling1D</a:t>
              </a:r>
              <a:r>
                <a:rPr lang="zh-CN" altLang="zh-CN" b="0" dirty="0" smtClean="0"/>
                <a:t>，代表了和当前用户</a:t>
              </a:r>
              <a:r>
                <a:rPr lang="zh-CN" altLang="zh-CN" dirty="0" smtClean="0"/>
                <a:t>最相似用户</a:t>
              </a:r>
              <a:r>
                <a:rPr lang="zh-CN" altLang="zh-CN" b="0" dirty="0" smtClean="0"/>
                <a:t>的</a:t>
              </a:r>
              <a:r>
                <a:rPr lang="en-US" altLang="zh-CN" b="0" dirty="0" smtClean="0"/>
                <a:t> embedding</a:t>
              </a:r>
              <a:r>
                <a:rPr lang="zh-CN" altLang="zh-CN" b="0" dirty="0" smtClean="0"/>
                <a:t>，</a:t>
              </a:r>
              <a:r>
                <a:rPr lang="en-US" altLang="zh-CN" b="0" dirty="0" smtClean="0"/>
                <a:t>64</a:t>
              </a:r>
              <a:r>
                <a:rPr lang="zh-CN" altLang="zh-CN" b="0" dirty="0" smtClean="0"/>
                <a:t>维；</a:t>
              </a:r>
              <a:endParaRPr lang="zh-CN" altLang="en-US" b="0" dirty="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组 1 拷贝.png" descr="组 1 拷贝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0"/>
            <a:ext cx="2438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用户兴趣建模大赛"/>
          <p:cNvSpPr txBox="1"/>
          <p:nvPr/>
        </p:nvSpPr>
        <p:spPr>
          <a:xfrm>
            <a:off x="417512" y="12812712"/>
            <a:ext cx="3406776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EF873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用户兴趣建模大赛</a:t>
            </a:r>
          </a:p>
        </p:txBody>
      </p:sp>
      <p:sp>
        <p:nvSpPr>
          <p:cNvPr id="129" name="线条"/>
          <p:cNvSpPr/>
          <p:nvPr/>
        </p:nvSpPr>
        <p:spPr>
          <a:xfrm>
            <a:off x="496694" y="12602765"/>
            <a:ext cx="23390613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图像" descr="图像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2694900" y="12960350"/>
            <a:ext cx="1181100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线条"/>
          <p:cNvSpPr/>
          <p:nvPr/>
        </p:nvSpPr>
        <p:spPr>
          <a:xfrm flipV="1">
            <a:off x="22428200" y="13052077"/>
            <a:ext cx="1" cy="235646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ChinaMM 2018"/>
          <p:cNvSpPr txBox="1"/>
          <p:nvPr/>
        </p:nvSpPr>
        <p:spPr>
          <a:xfrm>
            <a:off x="19534311" y="12876212"/>
            <a:ext cx="2674690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900" b="0">
                <a:solidFill>
                  <a:srgbClr val="EF8732"/>
                </a:solidFill>
                <a:latin typeface="Maiandra GD"/>
                <a:ea typeface="Maiandra GD"/>
                <a:cs typeface="Maiandra GD"/>
                <a:sym typeface="Maiandra GD"/>
              </a:defRPr>
            </a:lvl1pPr>
          </a:lstStyle>
          <a:p>
            <a:r>
              <a:t>ChinaMM 2018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4615" y="508103"/>
            <a:ext cx="328246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 defTabSz="3144284" hangingPunct="1"/>
            <a:r>
              <a:rPr kumimoji="1" lang="zh-CN" altLang="en-US" sz="4800" kern="1200" dirty="0" smtClean="0">
                <a:solidFill>
                  <a:schemeClr val="tx1"/>
                </a:solidFill>
                <a:latin typeface="FZYouHei 506L" charset="-122"/>
                <a:ea typeface="FZYouHei 506L" charset="-122"/>
                <a:cs typeface="FZYouHei 506L" charset="-122"/>
              </a:rPr>
              <a:t>模型</a:t>
            </a:r>
            <a:endParaRPr kumimoji="1" lang="zh-CN" altLang="en-US" sz="4800" kern="1200" dirty="0">
              <a:solidFill>
                <a:schemeClr val="tx1"/>
              </a:solidFill>
              <a:latin typeface="FZYouHei 506L" charset="-122"/>
              <a:ea typeface="FZYouHei 506L" charset="-122"/>
              <a:cs typeface="FZYouHei 506L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60589" y="1794236"/>
            <a:ext cx="11276170" cy="6650857"/>
            <a:chOff x="282789" y="1794236"/>
            <a:chExt cx="11276170" cy="6650857"/>
          </a:xfrm>
        </p:grpSpPr>
        <p:pic>
          <p:nvPicPr>
            <p:cNvPr id="2050" name="Picture 2" descr="C:\Users\cmri\nxl\竞赛\照片\model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8550" y="1825013"/>
              <a:ext cx="11190409" cy="6620080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282789" y="1794236"/>
              <a:ext cx="1800172" cy="698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r>
                <a:rPr lang="zh-CN" altLang="en-US" sz="3600" b="0" dirty="0" smtClean="0"/>
                <a:t>模型</a:t>
              </a:r>
              <a:r>
                <a:rPr lang="en-US" altLang="zh-CN" sz="3600" b="0" dirty="0" smtClean="0"/>
                <a:t>2</a:t>
              </a:r>
              <a:r>
                <a:rPr lang="zh-CN" altLang="en-US" sz="3600" b="0" dirty="0" smtClean="0"/>
                <a:t>：</a:t>
              </a:r>
              <a:endParaRPr lang="zh-CN" altLang="en-US" sz="3600" b="0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2646754" y="1794236"/>
            <a:ext cx="11521012" cy="8405748"/>
            <a:chOff x="12468954" y="1794236"/>
            <a:chExt cx="11521012" cy="8405748"/>
          </a:xfrm>
        </p:grpSpPr>
        <p:grpSp>
          <p:nvGrpSpPr>
            <p:cNvPr id="16" name="组合 15"/>
            <p:cNvGrpSpPr/>
            <p:nvPr/>
          </p:nvGrpSpPr>
          <p:grpSpPr>
            <a:xfrm>
              <a:off x="12468954" y="1794236"/>
              <a:ext cx="11521012" cy="8405748"/>
              <a:chOff x="12468954" y="1794236"/>
              <a:chExt cx="11521012" cy="8405748"/>
            </a:xfrm>
          </p:grpSpPr>
          <p:pic>
            <p:nvPicPr>
              <p:cNvPr id="2051" name="Picture 3" descr="C:\Users\cmri\nxl\竞赛\照片\model6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2554715" y="1825013"/>
                <a:ext cx="11435251" cy="8374971"/>
              </a:xfrm>
              <a:prstGeom prst="rect">
                <a:avLst/>
              </a:prstGeom>
              <a:noFill/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2468954" y="1794236"/>
                <a:ext cx="1800172" cy="698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r>
                  <a:rPr lang="zh-CN" altLang="en-US" sz="3600" b="0" dirty="0" smtClean="0"/>
                  <a:t>模型</a:t>
                </a:r>
                <a:r>
                  <a:rPr lang="en-US" altLang="zh-CN" sz="3600" b="0" dirty="0" smtClean="0"/>
                  <a:t>6</a:t>
                </a:r>
                <a:r>
                  <a:rPr lang="zh-CN" altLang="en-US" sz="3600" b="0" dirty="0" smtClean="0"/>
                  <a:t>：</a:t>
                </a:r>
                <a:endParaRPr lang="zh-CN" altLang="en-US" sz="3600" b="0" dirty="0"/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18084800" y="5207000"/>
              <a:ext cx="3060700" cy="965200"/>
            </a:xfrm>
            <a:prstGeom prst="rect">
              <a:avLst/>
            </a:prstGeom>
            <a:solidFill>
              <a:schemeClr val="accent1">
                <a:lumMod val="75000"/>
                <a:alpha val="54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20495" y="6918960"/>
            <a:ext cx="12058020" cy="4656400"/>
            <a:chOff x="420495" y="6918960"/>
            <a:chExt cx="12058020" cy="4656400"/>
          </a:xfrm>
        </p:grpSpPr>
        <p:sp>
          <p:nvSpPr>
            <p:cNvPr id="19" name="矩形 18"/>
            <p:cNvSpPr/>
            <p:nvPr/>
          </p:nvSpPr>
          <p:spPr>
            <a:xfrm>
              <a:off x="9684628" y="6918960"/>
              <a:ext cx="2033959" cy="662940"/>
            </a:xfrm>
            <a:prstGeom prst="rect">
              <a:avLst/>
            </a:prstGeom>
            <a:solidFill>
              <a:schemeClr val="accent1">
                <a:lumMod val="75000"/>
                <a:alpha val="54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0495" y="9461321"/>
              <a:ext cx="12058020" cy="2114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just"/>
              <a:r>
                <a:rPr lang="zh-CN" altLang="en-US" b="0" dirty="0" smtClean="0"/>
                <a:t>● </a:t>
              </a:r>
              <a:r>
                <a:rPr lang="zh-CN" altLang="zh-CN" b="0" dirty="0" smtClean="0"/>
                <a:t>每个用户都有一个按时间戳排列的被</a:t>
              </a:r>
              <a:r>
                <a:rPr lang="zh-CN" altLang="zh-CN" dirty="0" smtClean="0"/>
                <a:t>推荐视频列表</a:t>
              </a:r>
              <a:r>
                <a:rPr lang="zh-CN" altLang="zh-CN" b="0" dirty="0" smtClean="0"/>
                <a:t>，取每个用户位于当前视频前后的</a:t>
              </a:r>
              <a:r>
                <a:rPr lang="en-US" altLang="zh-CN" b="0" dirty="0" smtClean="0"/>
                <a:t> 15 </a:t>
              </a:r>
              <a:r>
                <a:rPr lang="zh-CN" altLang="zh-CN" b="0" dirty="0" smtClean="0"/>
                <a:t>个视频，先用</a:t>
              </a:r>
              <a:r>
                <a:rPr lang="en-US" altLang="zh-CN" b="0" dirty="0" smtClean="0"/>
                <a:t> </a:t>
              </a:r>
              <a:r>
                <a:rPr lang="en-US" altLang="zh-CN" b="0" dirty="0" err="1" smtClean="0"/>
                <a:t>photo_emb</a:t>
              </a:r>
              <a:r>
                <a:rPr lang="en-US" altLang="zh-CN" b="0" dirty="0" smtClean="0"/>
                <a:t> </a:t>
              </a:r>
              <a:r>
                <a:rPr lang="zh-CN" altLang="zh-CN" b="0" dirty="0" smtClean="0"/>
                <a:t>转换为</a:t>
              </a:r>
              <a:r>
                <a:rPr lang="en-US" altLang="zh-CN" dirty="0" smtClean="0"/>
                <a:t>embedding </a:t>
              </a:r>
              <a:r>
                <a:rPr lang="zh-CN" altLang="zh-CN" dirty="0" smtClean="0"/>
                <a:t>形式</a:t>
              </a:r>
              <a:r>
                <a:rPr lang="zh-CN" altLang="zh-CN" b="0" dirty="0" smtClean="0"/>
                <a:t>，再做</a:t>
              </a:r>
              <a:r>
                <a:rPr lang="en-US" altLang="zh-CN" b="0" dirty="0" smtClean="0"/>
                <a:t> </a:t>
              </a:r>
              <a:r>
                <a:rPr lang="en-US" altLang="zh-CN" dirty="0" smtClean="0"/>
                <a:t>GlobalAveragePooling1D</a:t>
              </a:r>
              <a:r>
                <a:rPr lang="zh-CN" altLang="zh-CN" b="0" dirty="0" smtClean="0"/>
                <a:t>，代表了</a:t>
              </a:r>
              <a:r>
                <a:rPr lang="zh-CN" altLang="zh-CN" dirty="0" smtClean="0"/>
                <a:t>用户的兴趣</a:t>
              </a:r>
              <a:r>
                <a:rPr lang="zh-CN" altLang="zh-CN" b="0" dirty="0" smtClean="0"/>
                <a:t>，</a:t>
              </a:r>
              <a:r>
                <a:rPr lang="en-US" altLang="zh-CN" b="0" dirty="0" smtClean="0"/>
                <a:t>64</a:t>
              </a:r>
              <a:r>
                <a:rPr lang="zh-CN" altLang="zh-CN" b="0" dirty="0" smtClean="0"/>
                <a:t>维；</a:t>
              </a:r>
              <a:endParaRPr lang="zh-CN" altLang="en-US" b="0" dirty="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组 1 拷贝.png" descr="组 1 拷贝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0"/>
            <a:ext cx="2438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用户兴趣建模大赛"/>
          <p:cNvSpPr txBox="1"/>
          <p:nvPr/>
        </p:nvSpPr>
        <p:spPr>
          <a:xfrm>
            <a:off x="417512" y="12812712"/>
            <a:ext cx="3406776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EF873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用户兴趣建模大赛</a:t>
            </a:r>
          </a:p>
        </p:txBody>
      </p:sp>
      <p:sp>
        <p:nvSpPr>
          <p:cNvPr id="129" name="线条"/>
          <p:cNvSpPr/>
          <p:nvPr/>
        </p:nvSpPr>
        <p:spPr>
          <a:xfrm>
            <a:off x="496694" y="12602765"/>
            <a:ext cx="23390613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图像" descr="图像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2694900" y="12960350"/>
            <a:ext cx="1181100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线条"/>
          <p:cNvSpPr/>
          <p:nvPr/>
        </p:nvSpPr>
        <p:spPr>
          <a:xfrm flipV="1">
            <a:off x="22428200" y="13052077"/>
            <a:ext cx="1" cy="235646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ChinaMM 2018"/>
          <p:cNvSpPr txBox="1"/>
          <p:nvPr/>
        </p:nvSpPr>
        <p:spPr>
          <a:xfrm>
            <a:off x="19534311" y="12876212"/>
            <a:ext cx="2674690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900" b="0">
                <a:solidFill>
                  <a:srgbClr val="EF8732"/>
                </a:solidFill>
                <a:latin typeface="Maiandra GD"/>
                <a:ea typeface="Maiandra GD"/>
                <a:cs typeface="Maiandra GD"/>
                <a:sym typeface="Maiandra GD"/>
              </a:defRPr>
            </a:lvl1pPr>
          </a:lstStyle>
          <a:p>
            <a:r>
              <a:t>ChinaMM 2018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4615" y="508103"/>
            <a:ext cx="328246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 defTabSz="3144284" hangingPunct="1"/>
            <a:r>
              <a:rPr kumimoji="1" lang="zh-CN" altLang="en-US" sz="4800" kern="1200" dirty="0" smtClean="0">
                <a:solidFill>
                  <a:schemeClr val="tx1"/>
                </a:solidFill>
                <a:latin typeface="FZYouHei 506L" charset="-122"/>
                <a:ea typeface="FZYouHei 506L" charset="-122"/>
                <a:cs typeface="FZYouHei 506L" charset="-122"/>
              </a:rPr>
              <a:t>模型</a:t>
            </a:r>
            <a:endParaRPr kumimoji="1" lang="zh-CN" altLang="en-US" sz="4800" kern="1200" dirty="0">
              <a:solidFill>
                <a:schemeClr val="tx1"/>
              </a:solidFill>
              <a:latin typeface="FZYouHei 506L" charset="-122"/>
              <a:ea typeface="FZYouHei 506L" charset="-122"/>
              <a:cs typeface="FZYouHei 506L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67719" y="1770790"/>
            <a:ext cx="11108466" cy="7485228"/>
            <a:chOff x="567719" y="1770790"/>
            <a:chExt cx="11108466" cy="7485228"/>
          </a:xfrm>
        </p:grpSpPr>
        <p:pic>
          <p:nvPicPr>
            <p:cNvPr id="4098" name="Picture 2" descr="C:\Users\cmri\nxl\竞赛\照片\model3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53480" y="1801567"/>
              <a:ext cx="11022705" cy="7454451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567719" y="1770790"/>
              <a:ext cx="1800172" cy="698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r>
                <a:rPr lang="zh-CN" altLang="en-US" sz="3600" b="0" dirty="0" smtClean="0"/>
                <a:t>模型</a:t>
              </a:r>
              <a:r>
                <a:rPr lang="en-US" altLang="zh-CN" sz="3600" b="0" dirty="0" smtClean="0"/>
                <a:t>3</a:t>
              </a:r>
              <a:r>
                <a:rPr lang="zh-CN" altLang="en-US" sz="3600" b="0" dirty="0" smtClean="0"/>
                <a:t>：</a:t>
              </a:r>
              <a:endParaRPr lang="zh-CN" altLang="en-US" sz="3600" b="0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2046926" y="1770790"/>
            <a:ext cx="11922858" cy="9597611"/>
            <a:chOff x="12046926" y="1770790"/>
            <a:chExt cx="11922858" cy="9597611"/>
          </a:xfrm>
        </p:grpSpPr>
        <p:grpSp>
          <p:nvGrpSpPr>
            <p:cNvPr id="16" name="组合 15"/>
            <p:cNvGrpSpPr/>
            <p:nvPr/>
          </p:nvGrpSpPr>
          <p:grpSpPr>
            <a:xfrm>
              <a:off x="12046926" y="1770790"/>
              <a:ext cx="11922858" cy="9597611"/>
              <a:chOff x="12046926" y="1770790"/>
              <a:chExt cx="11922858" cy="9597611"/>
            </a:xfrm>
          </p:grpSpPr>
          <p:pic>
            <p:nvPicPr>
              <p:cNvPr id="4099" name="Picture 3" descr="C:\Users\cmri\nxl\竞赛\照片\model7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2132687" y="1801566"/>
                <a:ext cx="11837097" cy="9566835"/>
              </a:xfrm>
              <a:prstGeom prst="rect">
                <a:avLst/>
              </a:prstGeom>
              <a:noFill/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2046926" y="1770790"/>
                <a:ext cx="1800172" cy="698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r>
                  <a:rPr lang="zh-CN" altLang="en-US" sz="3600" b="0" dirty="0" smtClean="0"/>
                  <a:t>模型</a:t>
                </a:r>
                <a:r>
                  <a:rPr lang="en-US" altLang="zh-CN" sz="3600" b="0" dirty="0" smtClean="0"/>
                  <a:t>7</a:t>
                </a:r>
                <a:r>
                  <a:rPr lang="zh-CN" altLang="en-US" sz="3600" b="0" dirty="0" smtClean="0"/>
                  <a:t>：</a:t>
                </a:r>
                <a:endParaRPr lang="zh-CN" altLang="en-US" sz="3600" b="0" dirty="0"/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18135600" y="5283200"/>
              <a:ext cx="3111500" cy="977900"/>
            </a:xfrm>
            <a:prstGeom prst="rect">
              <a:avLst/>
            </a:prstGeom>
            <a:solidFill>
              <a:schemeClr val="accent1">
                <a:lumMod val="75000"/>
                <a:alpha val="54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96694" y="7734300"/>
            <a:ext cx="11273919" cy="3315745"/>
            <a:chOff x="496694" y="7734300"/>
            <a:chExt cx="11273919" cy="3315745"/>
          </a:xfrm>
        </p:grpSpPr>
        <p:sp>
          <p:nvSpPr>
            <p:cNvPr id="19" name="矩形 18"/>
            <p:cNvSpPr/>
            <p:nvPr/>
          </p:nvSpPr>
          <p:spPr>
            <a:xfrm>
              <a:off x="8445500" y="7734300"/>
              <a:ext cx="1952625" cy="666750"/>
            </a:xfrm>
            <a:prstGeom prst="rect">
              <a:avLst/>
            </a:prstGeom>
            <a:solidFill>
              <a:schemeClr val="accent1">
                <a:lumMod val="75000"/>
                <a:alpha val="54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6694" y="10413333"/>
              <a:ext cx="11273919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algn="l"/>
              <a:r>
                <a:rPr lang="zh-CN" altLang="en-US" b="0" dirty="0" smtClean="0"/>
                <a:t>● </a:t>
              </a:r>
              <a:r>
                <a:rPr lang="zh-CN" altLang="zh-CN" b="0" dirty="0" smtClean="0"/>
                <a:t>视频封面文字描述的</a:t>
              </a:r>
              <a:r>
                <a:rPr lang="zh-CN" altLang="zh-CN" dirty="0" smtClean="0"/>
                <a:t>主题分布</a:t>
              </a:r>
              <a:r>
                <a:rPr lang="zh-CN" altLang="zh-CN" b="0" dirty="0" smtClean="0"/>
                <a:t>，不随网络一起训练，</a:t>
              </a:r>
              <a:r>
                <a:rPr lang="en-US" altLang="zh-CN" b="0" dirty="0" smtClean="0"/>
                <a:t>20</a:t>
              </a:r>
              <a:r>
                <a:rPr lang="zh-CN" altLang="zh-CN" b="0" dirty="0" smtClean="0"/>
                <a:t>维；</a:t>
              </a:r>
              <a:endParaRPr lang="zh-CN" altLang="en-US" b="0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96694" y="6781800"/>
            <a:ext cx="11179491" cy="5135620"/>
            <a:chOff x="496694" y="6781800"/>
            <a:chExt cx="11179491" cy="5135620"/>
          </a:xfrm>
        </p:grpSpPr>
        <p:sp>
          <p:nvSpPr>
            <p:cNvPr id="22" name="矩形 21"/>
            <p:cNvSpPr/>
            <p:nvPr/>
          </p:nvSpPr>
          <p:spPr>
            <a:xfrm>
              <a:off x="9707880" y="6781800"/>
              <a:ext cx="1968305" cy="685800"/>
            </a:xfrm>
            <a:prstGeom prst="rect">
              <a:avLst/>
            </a:prstGeom>
            <a:solidFill>
              <a:schemeClr val="accent1">
                <a:lumMod val="75000"/>
                <a:alpha val="54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6694" y="9803381"/>
              <a:ext cx="11165133" cy="2114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just"/>
              <a:r>
                <a:rPr lang="zh-CN" altLang="en-US" b="0" dirty="0" smtClean="0"/>
                <a:t>● </a:t>
              </a:r>
              <a:r>
                <a:rPr lang="zh-CN" altLang="zh-CN" b="0" dirty="0" smtClean="0"/>
                <a:t>每个用户都有一个按时间戳排列的被</a:t>
              </a:r>
              <a:r>
                <a:rPr lang="zh-CN" altLang="zh-CN" dirty="0" smtClean="0"/>
                <a:t>推荐视频列表</a:t>
              </a:r>
              <a:r>
                <a:rPr lang="zh-CN" altLang="zh-CN" b="0" dirty="0" smtClean="0"/>
                <a:t>，取每个用户位于当前视频前后的</a:t>
              </a:r>
              <a:r>
                <a:rPr lang="en-US" altLang="zh-CN" b="0" dirty="0" smtClean="0"/>
                <a:t> 15 </a:t>
              </a:r>
              <a:r>
                <a:rPr lang="zh-CN" altLang="zh-CN" b="0" dirty="0" smtClean="0"/>
                <a:t>个视频，先使用</a:t>
              </a:r>
              <a:r>
                <a:rPr lang="en-US" altLang="zh-CN" b="0" dirty="0" smtClean="0"/>
                <a:t> </a:t>
              </a:r>
              <a:r>
                <a:rPr lang="en-US" altLang="zh-CN" b="0" dirty="0" err="1" smtClean="0"/>
                <a:t>text_emb</a:t>
              </a:r>
              <a:r>
                <a:rPr lang="en-US" altLang="zh-CN" b="0" dirty="0" smtClean="0"/>
                <a:t> </a:t>
              </a:r>
              <a:r>
                <a:rPr lang="zh-CN" altLang="zh-CN" b="0" dirty="0" smtClean="0"/>
                <a:t>转为</a:t>
              </a:r>
              <a:r>
                <a:rPr lang="en-US" altLang="zh-CN" b="0" dirty="0" smtClean="0"/>
                <a:t> </a:t>
              </a:r>
              <a:r>
                <a:rPr lang="en-US" altLang="zh-CN" dirty="0" smtClean="0"/>
                <a:t>embedding </a:t>
              </a:r>
              <a:r>
                <a:rPr lang="zh-CN" altLang="zh-CN" dirty="0" smtClean="0"/>
                <a:t>形式</a:t>
              </a:r>
              <a:r>
                <a:rPr lang="zh-CN" altLang="zh-CN" b="0" dirty="0" smtClean="0"/>
                <a:t>，再做</a:t>
              </a:r>
              <a:r>
                <a:rPr lang="en-US" altLang="zh-CN" dirty="0" smtClean="0"/>
                <a:t>GlobalAveragePooling1D</a:t>
              </a:r>
              <a:r>
                <a:rPr lang="zh-CN" altLang="zh-CN" b="0" dirty="0" smtClean="0"/>
                <a:t>，代表了</a:t>
              </a:r>
              <a:r>
                <a:rPr lang="zh-CN" altLang="zh-CN" dirty="0" smtClean="0"/>
                <a:t>用户的兴趣</a:t>
              </a:r>
              <a:r>
                <a:rPr lang="zh-CN" altLang="zh-CN" b="0" dirty="0" smtClean="0"/>
                <a:t>，</a:t>
              </a:r>
              <a:r>
                <a:rPr lang="en-US" altLang="zh-CN" b="0" dirty="0" smtClean="0"/>
                <a:t>20 </a:t>
              </a:r>
              <a:r>
                <a:rPr lang="zh-CN" altLang="zh-CN" b="0" dirty="0" smtClean="0"/>
                <a:t>维；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组 1 拷贝.png" descr="组 1 拷贝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0"/>
            <a:ext cx="2438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用户兴趣建模大赛"/>
          <p:cNvSpPr txBox="1"/>
          <p:nvPr/>
        </p:nvSpPr>
        <p:spPr>
          <a:xfrm>
            <a:off x="417512" y="12812712"/>
            <a:ext cx="3406776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EF873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用户兴趣建模大赛</a:t>
            </a:r>
          </a:p>
        </p:txBody>
      </p:sp>
      <p:sp>
        <p:nvSpPr>
          <p:cNvPr id="129" name="线条"/>
          <p:cNvSpPr/>
          <p:nvPr/>
        </p:nvSpPr>
        <p:spPr>
          <a:xfrm>
            <a:off x="496694" y="12602765"/>
            <a:ext cx="23390613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图像" descr="图像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2694900" y="12960350"/>
            <a:ext cx="1181100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线条"/>
          <p:cNvSpPr/>
          <p:nvPr/>
        </p:nvSpPr>
        <p:spPr>
          <a:xfrm flipV="1">
            <a:off x="22428200" y="13052077"/>
            <a:ext cx="1" cy="235646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ChinaMM 2018"/>
          <p:cNvSpPr txBox="1"/>
          <p:nvPr/>
        </p:nvSpPr>
        <p:spPr>
          <a:xfrm>
            <a:off x="19534311" y="12876212"/>
            <a:ext cx="2674690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900" b="0">
                <a:solidFill>
                  <a:srgbClr val="EF8732"/>
                </a:solidFill>
                <a:latin typeface="Maiandra GD"/>
                <a:ea typeface="Maiandra GD"/>
                <a:cs typeface="Maiandra GD"/>
                <a:sym typeface="Maiandra GD"/>
              </a:defRPr>
            </a:lvl1pPr>
          </a:lstStyle>
          <a:p>
            <a:r>
              <a:t>ChinaMM 2018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4615" y="508103"/>
            <a:ext cx="328246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 defTabSz="3144284" hangingPunct="1"/>
            <a:r>
              <a:rPr kumimoji="1" lang="zh-CN" altLang="en-US" sz="4800" kern="1200" dirty="0" smtClean="0">
                <a:solidFill>
                  <a:schemeClr val="tx1"/>
                </a:solidFill>
                <a:latin typeface="FZYouHei 506L" charset="-122"/>
                <a:ea typeface="FZYouHei 506L" charset="-122"/>
                <a:cs typeface="FZYouHei 506L" charset="-122"/>
              </a:rPr>
              <a:t>模型</a:t>
            </a:r>
            <a:endParaRPr kumimoji="1" lang="zh-CN" altLang="en-US" sz="4800" kern="1200" dirty="0">
              <a:solidFill>
                <a:schemeClr val="tx1"/>
              </a:solidFill>
              <a:latin typeface="FZYouHei 506L" charset="-122"/>
              <a:ea typeface="FZYouHei 506L" charset="-122"/>
              <a:cs typeface="FZYouHei 506L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32763" y="1779370"/>
            <a:ext cx="11742712" cy="8085598"/>
            <a:chOff x="132763" y="1550770"/>
            <a:chExt cx="11742712" cy="8085598"/>
          </a:xfrm>
        </p:grpSpPr>
        <p:pic>
          <p:nvPicPr>
            <p:cNvPr id="3074" name="Picture 2" descr="C:\Users\cmri\nxl\竞赛\照片\model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32763" y="1769115"/>
              <a:ext cx="11742712" cy="7867253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506689" y="1550770"/>
              <a:ext cx="1800172" cy="698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r>
                <a:rPr lang="zh-CN" altLang="en-US" sz="3600" b="0" dirty="0" smtClean="0"/>
                <a:t>模型</a:t>
              </a:r>
              <a:r>
                <a:rPr lang="en-US" altLang="zh-CN" sz="3600" b="0" dirty="0" smtClean="0"/>
                <a:t>4</a:t>
              </a:r>
              <a:r>
                <a:rPr lang="zh-CN" altLang="en-US" sz="3600" b="0" dirty="0" smtClean="0"/>
                <a:t>：</a:t>
              </a:r>
              <a:endParaRPr lang="zh-CN" altLang="en-US" sz="3600" b="0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1908251" y="1779370"/>
            <a:ext cx="12202210" cy="10078317"/>
            <a:chOff x="11908251" y="1550770"/>
            <a:chExt cx="12202210" cy="10078317"/>
          </a:xfrm>
        </p:grpSpPr>
        <p:grpSp>
          <p:nvGrpSpPr>
            <p:cNvPr id="16" name="组合 15"/>
            <p:cNvGrpSpPr/>
            <p:nvPr/>
          </p:nvGrpSpPr>
          <p:grpSpPr>
            <a:xfrm>
              <a:off x="11908251" y="1550770"/>
              <a:ext cx="12202210" cy="10078317"/>
              <a:chOff x="11908251" y="1550770"/>
              <a:chExt cx="12202210" cy="10078317"/>
            </a:xfrm>
          </p:grpSpPr>
          <p:pic>
            <p:nvPicPr>
              <p:cNvPr id="3075" name="Picture 3" descr="C:\Users\cmri\nxl\竞赛\照片\model8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1908251" y="1581547"/>
                <a:ext cx="12202210" cy="10047540"/>
              </a:xfrm>
              <a:prstGeom prst="rect">
                <a:avLst/>
              </a:prstGeom>
              <a:noFill/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2580574" y="1550770"/>
                <a:ext cx="1800172" cy="698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r>
                  <a:rPr lang="zh-CN" altLang="en-US" sz="3600" b="0" dirty="0" smtClean="0"/>
                  <a:t>模型</a:t>
                </a:r>
                <a:r>
                  <a:rPr lang="en-US" altLang="zh-CN" sz="3600" b="0" dirty="0" smtClean="0"/>
                  <a:t>8</a:t>
                </a:r>
                <a:r>
                  <a:rPr lang="zh-CN" altLang="en-US" sz="3600" b="0" dirty="0" smtClean="0"/>
                  <a:t>：</a:t>
                </a:r>
                <a:endParaRPr lang="zh-CN" altLang="en-US" sz="3600" b="0" dirty="0"/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18110200" y="5257800"/>
              <a:ext cx="3238500" cy="1003300"/>
            </a:xfrm>
            <a:prstGeom prst="rect">
              <a:avLst/>
            </a:prstGeom>
            <a:solidFill>
              <a:schemeClr val="accent1">
                <a:lumMod val="75000"/>
                <a:alpha val="54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263045" y="8295834"/>
            <a:ext cx="9222075" cy="3046978"/>
            <a:chOff x="1263045" y="8295834"/>
            <a:chExt cx="9222075" cy="3046978"/>
          </a:xfrm>
        </p:grpSpPr>
        <p:sp>
          <p:nvSpPr>
            <p:cNvPr id="19" name="矩形 18"/>
            <p:cNvSpPr/>
            <p:nvPr/>
          </p:nvSpPr>
          <p:spPr>
            <a:xfrm>
              <a:off x="8435340" y="8295834"/>
              <a:ext cx="2049780" cy="678180"/>
            </a:xfrm>
            <a:prstGeom prst="rect">
              <a:avLst/>
            </a:prstGeom>
            <a:solidFill>
              <a:schemeClr val="accent1">
                <a:lumMod val="75000"/>
                <a:alpha val="54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63045" y="10706100"/>
              <a:ext cx="9222075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algn="l"/>
              <a:r>
                <a:rPr lang="zh-CN" altLang="en-US" b="0" dirty="0" smtClean="0"/>
                <a:t>● </a:t>
              </a:r>
              <a:r>
                <a:rPr lang="zh-CN" altLang="zh-CN" b="0" dirty="0" smtClean="0"/>
                <a:t>人脸</a:t>
              </a:r>
              <a:r>
                <a:rPr lang="zh-CN" altLang="zh-CN" dirty="0" smtClean="0"/>
                <a:t>属性分段特征</a:t>
              </a:r>
              <a:r>
                <a:rPr lang="zh-CN" altLang="zh-CN" b="0" dirty="0" smtClean="0"/>
                <a:t>，不随网络一起训练，</a:t>
              </a:r>
              <a:r>
                <a:rPr lang="en-US" altLang="zh-CN" b="0" dirty="0" smtClean="0"/>
                <a:t>35</a:t>
              </a:r>
              <a:r>
                <a:rPr lang="zh-CN" altLang="zh-CN" b="0" dirty="0" smtClean="0"/>
                <a:t>维；</a:t>
              </a:r>
              <a:endParaRPr lang="zh-CN" altLang="en-US" b="0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38441" y="7267134"/>
            <a:ext cx="12065166" cy="5016673"/>
            <a:chOff x="838441" y="7267134"/>
            <a:chExt cx="12065166" cy="5016673"/>
          </a:xfrm>
        </p:grpSpPr>
        <p:sp>
          <p:nvSpPr>
            <p:cNvPr id="22" name="矩形 21"/>
            <p:cNvSpPr/>
            <p:nvPr/>
          </p:nvSpPr>
          <p:spPr>
            <a:xfrm>
              <a:off x="9768840" y="7267134"/>
              <a:ext cx="2106635" cy="708660"/>
            </a:xfrm>
            <a:prstGeom prst="rect">
              <a:avLst/>
            </a:prstGeom>
            <a:solidFill>
              <a:schemeClr val="accent1">
                <a:lumMod val="75000"/>
                <a:alpha val="54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38441" y="10169768"/>
              <a:ext cx="12065166" cy="2114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just"/>
              <a:r>
                <a:rPr lang="zh-CN" altLang="en-US" b="0" dirty="0" smtClean="0"/>
                <a:t>● </a:t>
              </a:r>
              <a:r>
                <a:rPr lang="zh-CN" altLang="zh-CN" b="0" dirty="0" smtClean="0"/>
                <a:t>每个用户都有一个按时间戳排列的被</a:t>
              </a:r>
              <a:r>
                <a:rPr lang="zh-CN" altLang="zh-CN" dirty="0" smtClean="0"/>
                <a:t>推荐视频列表</a:t>
              </a:r>
              <a:r>
                <a:rPr lang="zh-CN" altLang="zh-CN" b="0" dirty="0" smtClean="0"/>
                <a:t>，取每个用户位于当前视频前后的</a:t>
              </a:r>
              <a:r>
                <a:rPr lang="en-US" altLang="zh-CN" b="0" dirty="0" smtClean="0"/>
                <a:t> 15 </a:t>
              </a:r>
              <a:r>
                <a:rPr lang="zh-CN" altLang="zh-CN" b="0" dirty="0" smtClean="0"/>
                <a:t>个视频，先用</a:t>
              </a:r>
              <a:r>
                <a:rPr lang="en-US" altLang="zh-CN" b="0" dirty="0" smtClean="0"/>
                <a:t> </a:t>
              </a:r>
              <a:r>
                <a:rPr lang="en-US" altLang="zh-CN" b="0" dirty="0" err="1" smtClean="0"/>
                <a:t>face_emb</a:t>
              </a:r>
              <a:r>
                <a:rPr lang="en-US" altLang="zh-CN" b="0" dirty="0" smtClean="0"/>
                <a:t> </a:t>
              </a:r>
              <a:r>
                <a:rPr lang="zh-CN" altLang="zh-CN" b="0" dirty="0" smtClean="0"/>
                <a:t>转为</a:t>
              </a:r>
              <a:r>
                <a:rPr lang="en-US" altLang="zh-CN" b="0" dirty="0" smtClean="0"/>
                <a:t> </a:t>
              </a:r>
              <a:r>
                <a:rPr lang="en-US" altLang="zh-CN" dirty="0" smtClean="0"/>
                <a:t>embedding </a:t>
              </a:r>
              <a:r>
                <a:rPr lang="zh-CN" altLang="zh-CN" dirty="0" smtClean="0"/>
                <a:t>形式</a:t>
              </a:r>
              <a:r>
                <a:rPr lang="zh-CN" altLang="zh-CN" b="0" dirty="0" smtClean="0"/>
                <a:t>，再做</a:t>
              </a:r>
              <a:r>
                <a:rPr lang="en-US" altLang="zh-CN" b="0" dirty="0" smtClean="0"/>
                <a:t> </a:t>
              </a:r>
              <a:r>
                <a:rPr lang="en-US" altLang="zh-CN" dirty="0" smtClean="0"/>
                <a:t>GlobalAveragePooling1D</a:t>
              </a:r>
              <a:r>
                <a:rPr lang="zh-CN" altLang="zh-CN" b="0" dirty="0" smtClean="0"/>
                <a:t>，代表了</a:t>
              </a:r>
              <a:r>
                <a:rPr lang="zh-CN" altLang="zh-CN" dirty="0" smtClean="0"/>
                <a:t>用户的兴趣</a:t>
              </a:r>
              <a:r>
                <a:rPr lang="zh-CN" altLang="zh-CN" b="0" dirty="0" smtClean="0"/>
                <a:t>，</a:t>
              </a:r>
              <a:r>
                <a:rPr lang="en-US" altLang="zh-CN" b="0" dirty="0" smtClean="0"/>
                <a:t>35</a:t>
              </a:r>
              <a:r>
                <a:rPr lang="zh-CN" altLang="zh-CN" b="0" dirty="0" smtClean="0"/>
                <a:t>维；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流程图: 资料带 39"/>
          <p:cNvSpPr/>
          <p:nvPr/>
        </p:nvSpPr>
        <p:spPr>
          <a:xfrm>
            <a:off x="7670800" y="4908322"/>
            <a:ext cx="8534400" cy="2279878"/>
          </a:xfrm>
          <a:prstGeom prst="flowChartPunchedTap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CN" altLang="zh-CN" sz="4000" b="0" dirty="0" smtClean="0">
                <a:solidFill>
                  <a:schemeClr val="bg1"/>
                </a:solidFill>
              </a:rPr>
              <a:t>⑴</a:t>
            </a:r>
            <a:r>
              <a:rPr lang="en-US" altLang="zh-CN" sz="4000" b="0" dirty="0" smtClean="0">
                <a:solidFill>
                  <a:schemeClr val="bg1"/>
                </a:solidFill>
              </a:rPr>
              <a:t> </a:t>
            </a:r>
            <a:r>
              <a:rPr lang="zh-CN" altLang="zh-CN" sz="4000" b="0" dirty="0" smtClean="0">
                <a:solidFill>
                  <a:schemeClr val="bg1"/>
                </a:solidFill>
              </a:rPr>
              <a:t>训练集和提前停止的方式不同</a:t>
            </a:r>
            <a:r>
              <a:rPr lang="zh-CN" altLang="en-US" sz="4000" b="0" dirty="0" smtClean="0">
                <a:solidFill>
                  <a:schemeClr val="bg1"/>
                </a:solidFill>
              </a:rPr>
              <a:t>；</a:t>
            </a:r>
            <a:endParaRPr lang="en-US" altLang="zh-CN" sz="4000" b="0" dirty="0" smtClean="0">
              <a:solidFill>
                <a:schemeClr val="bg1"/>
              </a:solidFill>
            </a:endParaRPr>
          </a:p>
          <a:p>
            <a:pPr algn="l"/>
            <a:r>
              <a:rPr lang="zh-CN" altLang="zh-CN" sz="4000" b="0" dirty="0" smtClean="0">
                <a:solidFill>
                  <a:schemeClr val="bg1"/>
                </a:solidFill>
              </a:rPr>
              <a:t>⑵</a:t>
            </a:r>
            <a:r>
              <a:rPr lang="en-US" altLang="zh-CN" sz="4000" b="0" dirty="0" smtClean="0">
                <a:solidFill>
                  <a:schemeClr val="bg1"/>
                </a:solidFill>
              </a:rPr>
              <a:t> </a:t>
            </a:r>
            <a:r>
              <a:rPr lang="zh-CN" altLang="zh-CN" sz="4000" b="0" dirty="0" smtClean="0">
                <a:solidFill>
                  <a:schemeClr val="bg1"/>
                </a:solidFill>
              </a:rPr>
              <a:t>特征不同</a:t>
            </a:r>
            <a:r>
              <a:rPr lang="zh-CN" altLang="en-US" sz="4000" b="0" dirty="0" smtClean="0">
                <a:solidFill>
                  <a:schemeClr val="bg1"/>
                </a:solidFill>
              </a:rPr>
              <a:t>；</a:t>
            </a:r>
            <a:endParaRPr lang="zh-CN" altLang="zh-CN" sz="4000" b="0" dirty="0" smtClean="0">
              <a:solidFill>
                <a:schemeClr val="bg1"/>
              </a:solidFill>
            </a:endParaRPr>
          </a:p>
        </p:txBody>
      </p:sp>
      <p:pic>
        <p:nvPicPr>
          <p:cNvPr id="126" name="组 1 拷贝.png" descr="组 1 拷贝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0"/>
            <a:ext cx="2438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用户兴趣建模大赛"/>
          <p:cNvSpPr txBox="1"/>
          <p:nvPr/>
        </p:nvSpPr>
        <p:spPr>
          <a:xfrm>
            <a:off x="417512" y="12812712"/>
            <a:ext cx="3406776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EF873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用户兴趣建模大赛</a:t>
            </a:r>
          </a:p>
        </p:txBody>
      </p:sp>
      <p:sp>
        <p:nvSpPr>
          <p:cNvPr id="129" name="线条"/>
          <p:cNvSpPr/>
          <p:nvPr/>
        </p:nvSpPr>
        <p:spPr>
          <a:xfrm>
            <a:off x="496694" y="12602765"/>
            <a:ext cx="23390613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图像" descr="图像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2694900" y="12960350"/>
            <a:ext cx="1181100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线条"/>
          <p:cNvSpPr/>
          <p:nvPr/>
        </p:nvSpPr>
        <p:spPr>
          <a:xfrm flipV="1">
            <a:off x="22428200" y="13052077"/>
            <a:ext cx="1" cy="235646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ChinaMM 2018"/>
          <p:cNvSpPr txBox="1"/>
          <p:nvPr/>
        </p:nvSpPr>
        <p:spPr>
          <a:xfrm>
            <a:off x="19534311" y="12876212"/>
            <a:ext cx="2674690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900" b="0">
                <a:solidFill>
                  <a:srgbClr val="EF8732"/>
                </a:solidFill>
                <a:latin typeface="Maiandra GD"/>
                <a:ea typeface="Maiandra GD"/>
                <a:cs typeface="Maiandra GD"/>
                <a:sym typeface="Maiandra GD"/>
              </a:defRPr>
            </a:lvl1pPr>
          </a:lstStyle>
          <a:p>
            <a:r>
              <a:t>ChinaMM 2018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4615" y="508103"/>
            <a:ext cx="328246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 defTabSz="3144284" hangingPunct="1"/>
            <a:r>
              <a:rPr kumimoji="1" lang="zh-CN" altLang="en-US" sz="4800" kern="1200" dirty="0" smtClean="0">
                <a:solidFill>
                  <a:schemeClr val="tx1"/>
                </a:solidFill>
                <a:latin typeface="FZYouHei 506L" charset="-122"/>
                <a:ea typeface="FZYouHei 506L" charset="-122"/>
                <a:cs typeface="FZYouHei 506L" charset="-122"/>
              </a:rPr>
              <a:t>模型</a:t>
            </a:r>
            <a:endParaRPr kumimoji="1" lang="zh-CN" altLang="en-US" sz="4800" kern="1200" dirty="0">
              <a:solidFill>
                <a:schemeClr val="tx1"/>
              </a:solidFill>
              <a:latin typeface="FZYouHei 506L" charset="-122"/>
              <a:ea typeface="FZYouHei 506L" charset="-122"/>
              <a:cs typeface="FZYouHei 506L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461447" y="3298800"/>
            <a:ext cx="2489200" cy="5469578"/>
            <a:chOff x="1581944" y="2689200"/>
            <a:chExt cx="2489200" cy="5469578"/>
          </a:xfrm>
        </p:grpSpPr>
        <p:sp>
          <p:nvSpPr>
            <p:cNvPr id="21" name="矩形 20"/>
            <p:cNvSpPr/>
            <p:nvPr/>
          </p:nvSpPr>
          <p:spPr>
            <a:xfrm>
              <a:off x="1581944" y="2689200"/>
              <a:ext cx="2489200" cy="821378"/>
            </a:xfrm>
            <a:prstGeom prst="rect">
              <a:avLst/>
            </a:prstGeom>
            <a:solidFill>
              <a:srgbClr val="FC740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44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  <a:sym typeface="Helvetica Neue Medium"/>
                </a:rPr>
                <a:t>model1</a:t>
              </a:r>
              <a:endParaRPr lang="zh-CN" altLang="en-US" sz="4400" b="0" kern="1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  <a:cs typeface="+mn-cs"/>
                <a:sym typeface="Helvetica Neue Medium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581944" y="4238600"/>
              <a:ext cx="2489200" cy="821378"/>
            </a:xfrm>
            <a:prstGeom prst="rect">
              <a:avLst/>
            </a:prstGeom>
            <a:solidFill>
              <a:srgbClr val="FC740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44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  <a:sym typeface="Helvetica Neue Medium"/>
                </a:rPr>
                <a:t>model2</a:t>
              </a:r>
              <a:endParaRPr lang="zh-CN" altLang="en-US" sz="4400" b="0" kern="1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  <a:cs typeface="+mn-cs"/>
                <a:sym typeface="Helvetica Neue Medium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581944" y="5788000"/>
              <a:ext cx="2489200" cy="821378"/>
            </a:xfrm>
            <a:prstGeom prst="rect">
              <a:avLst/>
            </a:prstGeom>
            <a:solidFill>
              <a:srgbClr val="FC740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44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  <a:sym typeface="Helvetica Neue Medium"/>
                </a:rPr>
                <a:t>model3</a:t>
              </a:r>
              <a:endParaRPr lang="zh-CN" altLang="en-US" sz="4400" b="0" kern="1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  <a:cs typeface="+mn-cs"/>
                <a:sym typeface="Helvetica Neue Medium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581944" y="7337400"/>
              <a:ext cx="2489200" cy="821378"/>
            </a:xfrm>
            <a:prstGeom prst="rect">
              <a:avLst/>
            </a:prstGeom>
            <a:solidFill>
              <a:srgbClr val="FC740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44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  <a:sym typeface="Helvetica Neue Medium"/>
                </a:rPr>
                <a:t>model4</a:t>
              </a:r>
              <a:endParaRPr lang="zh-CN" altLang="en-US" sz="4400" b="0" kern="1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  <a:cs typeface="+mn-cs"/>
                <a:sym typeface="Helvetica Neue Medium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7830800" y="3298800"/>
            <a:ext cx="2489200" cy="5469578"/>
            <a:chOff x="15490428" y="2689200"/>
            <a:chExt cx="2489200" cy="5469578"/>
          </a:xfrm>
        </p:grpSpPr>
        <p:sp>
          <p:nvSpPr>
            <p:cNvPr id="27" name="矩形 26"/>
            <p:cNvSpPr/>
            <p:nvPr/>
          </p:nvSpPr>
          <p:spPr>
            <a:xfrm>
              <a:off x="15490428" y="2689200"/>
              <a:ext cx="2489200" cy="821378"/>
            </a:xfrm>
            <a:prstGeom prst="rect">
              <a:avLst/>
            </a:prstGeom>
            <a:solidFill>
              <a:srgbClr val="FC740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44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  <a:sym typeface="Helvetica Neue Medium"/>
                </a:rPr>
                <a:t>model5</a:t>
              </a:r>
              <a:endParaRPr lang="zh-CN" altLang="en-US" sz="4400" b="0" kern="1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  <a:cs typeface="+mn-cs"/>
                <a:sym typeface="Helvetica Neue Medium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5490428" y="4238600"/>
              <a:ext cx="2489200" cy="821378"/>
            </a:xfrm>
            <a:prstGeom prst="rect">
              <a:avLst/>
            </a:prstGeom>
            <a:solidFill>
              <a:srgbClr val="FC740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44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  <a:sym typeface="Helvetica Neue Medium"/>
                </a:rPr>
                <a:t>model6</a:t>
              </a:r>
              <a:endParaRPr lang="zh-CN" altLang="en-US" sz="4400" b="0" kern="1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  <a:cs typeface="+mn-cs"/>
                <a:sym typeface="Helvetica Neue Medium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5490428" y="5788000"/>
              <a:ext cx="2489200" cy="821378"/>
            </a:xfrm>
            <a:prstGeom prst="rect">
              <a:avLst/>
            </a:prstGeom>
            <a:solidFill>
              <a:srgbClr val="FC740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44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  <a:sym typeface="Helvetica Neue Medium"/>
                </a:rPr>
                <a:t>model7</a:t>
              </a:r>
              <a:endParaRPr lang="zh-CN" altLang="en-US" sz="4400" b="0" kern="1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  <a:cs typeface="+mn-cs"/>
                <a:sym typeface="Helvetica Neue Medium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5490428" y="7337400"/>
              <a:ext cx="2489200" cy="821378"/>
            </a:xfrm>
            <a:prstGeom prst="rect">
              <a:avLst/>
            </a:prstGeom>
            <a:solidFill>
              <a:srgbClr val="FC740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4400" b="0" kern="1200" dirty="0" smtClean="0">
                  <a:solidFill>
                    <a:schemeClr val="bg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  <a:sym typeface="Helvetica Neue Medium"/>
                </a:rPr>
                <a:t>model8</a:t>
              </a:r>
              <a:endParaRPr lang="zh-CN" altLang="en-US" sz="4400" b="0" kern="1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  <a:cs typeface="+mn-cs"/>
                <a:sym typeface="Helvetica Neue Medium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96694" y="9719447"/>
            <a:ext cx="23379306" cy="1744707"/>
            <a:chOff x="496694" y="9719447"/>
            <a:chExt cx="23379306" cy="1744707"/>
          </a:xfrm>
        </p:grpSpPr>
        <p:sp>
          <p:nvSpPr>
            <p:cNvPr id="37" name="TextBox 36"/>
            <p:cNvSpPr txBox="1"/>
            <p:nvPr/>
          </p:nvSpPr>
          <p:spPr>
            <a:xfrm>
              <a:off x="496694" y="9719447"/>
              <a:ext cx="9942706" cy="1744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just"/>
              <a:r>
                <a:rPr lang="zh-CN" altLang="en-US" sz="3600" b="0" dirty="0" smtClean="0"/>
                <a:t>●</a:t>
              </a:r>
              <a:r>
                <a:rPr lang="zh-CN" altLang="zh-CN" sz="3600" b="0" dirty="0" smtClean="0"/>
                <a:t>按时间序列划分训练集和验证集，取</a:t>
              </a:r>
              <a:r>
                <a:rPr lang="en-US" altLang="zh-CN" sz="3600" b="0" dirty="0" smtClean="0"/>
                <a:t> </a:t>
              </a:r>
              <a:r>
                <a:rPr lang="en-US" altLang="zh-CN" sz="3600" b="0" dirty="0" smtClean="0">
                  <a:solidFill>
                    <a:srgbClr val="FF0000"/>
                  </a:solidFill>
                </a:rPr>
                <a:t>80%</a:t>
              </a:r>
              <a:r>
                <a:rPr lang="en-US" altLang="zh-CN" sz="3600" b="0" dirty="0" smtClean="0"/>
                <a:t> </a:t>
              </a:r>
              <a:r>
                <a:rPr lang="zh-CN" altLang="zh-CN" sz="3600" b="0" dirty="0" smtClean="0"/>
                <a:t>的数据用于训练，使用</a:t>
              </a:r>
              <a:r>
                <a:rPr lang="zh-CN" altLang="zh-CN" sz="3600" b="0" dirty="0" smtClean="0">
                  <a:solidFill>
                    <a:srgbClr val="FF0000"/>
                  </a:solidFill>
                </a:rPr>
                <a:t>验证集的</a:t>
              </a:r>
              <a:r>
                <a:rPr lang="en-US" altLang="zh-CN" sz="3600" b="0" dirty="0" smtClean="0">
                  <a:solidFill>
                    <a:srgbClr val="FF0000"/>
                  </a:solidFill>
                </a:rPr>
                <a:t> </a:t>
              </a:r>
              <a:r>
                <a:rPr lang="en-US" altLang="zh-CN" sz="3600" b="0" dirty="0" err="1" smtClean="0">
                  <a:solidFill>
                    <a:srgbClr val="FF0000"/>
                  </a:solidFill>
                </a:rPr>
                <a:t>auc</a:t>
              </a:r>
              <a:r>
                <a:rPr lang="en-US" altLang="zh-CN" sz="3600" b="0" dirty="0" smtClean="0">
                  <a:solidFill>
                    <a:srgbClr val="FF0000"/>
                  </a:solidFill>
                </a:rPr>
                <a:t> </a:t>
              </a:r>
              <a:r>
                <a:rPr lang="zh-CN" altLang="zh-CN" sz="3600" b="0" dirty="0" smtClean="0"/>
                <a:t>进行提前停止</a:t>
              </a:r>
              <a:r>
                <a:rPr lang="zh-CN" altLang="en-US" sz="3600" b="0" dirty="0" smtClean="0"/>
                <a:t>；</a:t>
              </a:r>
              <a:endParaRPr lang="en-US" altLang="zh-CN" sz="3600" b="0" dirty="0" smtClean="0"/>
            </a:p>
            <a:p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3335000" y="9719447"/>
              <a:ext cx="10541000" cy="1252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l"/>
              <a:r>
                <a:rPr lang="zh-CN" altLang="en-US" sz="3600" b="0" dirty="0" smtClean="0"/>
                <a:t>●</a:t>
              </a:r>
              <a:r>
                <a:rPr lang="zh-CN" altLang="zh-CN" sz="3600" b="0" dirty="0" smtClean="0"/>
                <a:t>取</a:t>
              </a:r>
              <a:r>
                <a:rPr lang="zh-CN" altLang="zh-CN" sz="3600" b="0" dirty="0" smtClean="0">
                  <a:solidFill>
                    <a:srgbClr val="FF0000"/>
                  </a:solidFill>
                </a:rPr>
                <a:t>全量</a:t>
              </a:r>
              <a:r>
                <a:rPr lang="zh-CN" altLang="zh-CN" sz="3600" b="0" dirty="0" smtClean="0"/>
                <a:t>数据集用于训练，使用测试集和模型</a:t>
              </a:r>
              <a:r>
                <a:rPr lang="en-US" altLang="zh-CN" sz="3600" b="0" dirty="0" smtClean="0"/>
                <a:t> 1-4 </a:t>
              </a:r>
              <a:r>
                <a:rPr lang="zh-CN" altLang="zh-CN" sz="3600" b="0" dirty="0" smtClean="0">
                  <a:solidFill>
                    <a:srgbClr val="FF0000"/>
                  </a:solidFill>
                </a:rPr>
                <a:t>集成结果的</a:t>
              </a:r>
              <a:r>
                <a:rPr lang="en-US" altLang="zh-CN" sz="3600" b="0" dirty="0" smtClean="0">
                  <a:solidFill>
                    <a:srgbClr val="FF0000"/>
                  </a:solidFill>
                </a:rPr>
                <a:t> spearman </a:t>
              </a:r>
              <a:r>
                <a:rPr lang="zh-CN" altLang="zh-CN" sz="3600" b="0" dirty="0" smtClean="0">
                  <a:solidFill>
                    <a:srgbClr val="FF0000"/>
                  </a:solidFill>
                </a:rPr>
                <a:t>系数</a:t>
              </a:r>
              <a:r>
                <a:rPr lang="zh-CN" altLang="zh-CN" sz="3600" b="0" dirty="0" smtClean="0"/>
                <a:t>进行提前停止</a:t>
              </a:r>
              <a:r>
                <a:rPr lang="zh-CN" altLang="en-US" sz="3600" b="0" dirty="0" smtClean="0"/>
                <a:t>；</a:t>
              </a:r>
              <a:endParaRPr lang="en-US" altLang="zh-CN" sz="3600" b="0" dirty="0" smtClean="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96694" y="11248711"/>
            <a:ext cx="23312326" cy="1252265"/>
            <a:chOff x="496694" y="11248711"/>
            <a:chExt cx="23312326" cy="1252265"/>
          </a:xfrm>
        </p:grpSpPr>
        <p:sp>
          <p:nvSpPr>
            <p:cNvPr id="29" name="TextBox 28"/>
            <p:cNvSpPr txBox="1"/>
            <p:nvPr/>
          </p:nvSpPr>
          <p:spPr>
            <a:xfrm>
              <a:off x="496694" y="11248711"/>
              <a:ext cx="6527427" cy="11907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r>
                <a:rPr lang="zh-CN" altLang="en-US" sz="3600" b="0" dirty="0" smtClean="0"/>
                <a:t>●</a:t>
              </a:r>
              <a:r>
                <a:rPr lang="zh-CN" altLang="en-US" sz="3600" b="0" dirty="0" smtClean="0">
                  <a:solidFill>
                    <a:srgbClr val="FF0000"/>
                  </a:solidFill>
                </a:rPr>
                <a:t>不</a:t>
              </a:r>
              <a:r>
                <a:rPr lang="zh-CN" altLang="zh-CN" sz="3600" b="0" dirty="0" smtClean="0">
                  <a:solidFill>
                    <a:srgbClr val="FF0000"/>
                  </a:solidFill>
                </a:rPr>
                <a:t>使用</a:t>
              </a:r>
              <a:r>
                <a:rPr lang="en-US" altLang="zh-CN" sz="3600" b="0" dirty="0" smtClean="0">
                  <a:solidFill>
                    <a:srgbClr val="FF0000"/>
                  </a:solidFill>
                </a:rPr>
                <a:t> </a:t>
              </a:r>
              <a:r>
                <a:rPr lang="en-US" altLang="zh-CN" sz="3600" b="0" dirty="0" err="1" smtClean="0"/>
                <a:t>interaction_feature</a:t>
              </a:r>
              <a:r>
                <a:rPr lang="zh-CN" altLang="zh-CN" sz="3600" b="0" dirty="0" smtClean="0"/>
                <a:t>；</a:t>
              </a:r>
              <a:endParaRPr lang="en-US" altLang="zh-CN" sz="3600" b="0" dirty="0" smtClean="0"/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335000" y="11248711"/>
              <a:ext cx="10474020" cy="1252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r>
                <a:rPr lang="zh-CN" altLang="en-US" sz="3600" b="0" dirty="0" smtClean="0"/>
                <a:t>●</a:t>
              </a:r>
              <a:r>
                <a:rPr lang="zh-CN" altLang="zh-CN" sz="3600" b="0" dirty="0" smtClean="0"/>
                <a:t>在</a:t>
              </a:r>
              <a:r>
                <a:rPr lang="en-US" altLang="zh-CN" sz="3600" b="0" dirty="0" smtClean="0"/>
                <a:t> sigmoid </a:t>
              </a:r>
              <a:r>
                <a:rPr lang="zh-CN" altLang="zh-CN" sz="3600" b="0" dirty="0" smtClean="0"/>
                <a:t>层前面</a:t>
              </a:r>
              <a:r>
                <a:rPr lang="zh-CN" altLang="zh-CN" sz="3600" b="0" dirty="0" smtClean="0">
                  <a:solidFill>
                    <a:srgbClr val="FF0000"/>
                  </a:solidFill>
                </a:rPr>
                <a:t>拼接了</a:t>
              </a:r>
              <a:r>
                <a:rPr lang="en-US" altLang="zh-CN" sz="3600" b="0" dirty="0" smtClean="0"/>
                <a:t> </a:t>
              </a:r>
              <a:r>
                <a:rPr lang="en-US" altLang="zh-CN" sz="3600" b="0" dirty="0" err="1" smtClean="0"/>
                <a:t>interaction_feature</a:t>
              </a:r>
              <a:r>
                <a:rPr lang="zh-CN" altLang="en-US" sz="3600" b="0" dirty="0" smtClean="0"/>
                <a:t>；</a:t>
              </a: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zh-CN" altLang="en-US" sz="3600" b="0" dirty="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组 1 拷贝.png" descr="组 1 拷贝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0"/>
            <a:ext cx="2438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用户兴趣建模大赛"/>
          <p:cNvSpPr txBox="1"/>
          <p:nvPr/>
        </p:nvSpPr>
        <p:spPr>
          <a:xfrm>
            <a:off x="417512" y="12812712"/>
            <a:ext cx="3406776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EF873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用户兴趣建模大赛</a:t>
            </a:r>
          </a:p>
        </p:txBody>
      </p:sp>
      <p:sp>
        <p:nvSpPr>
          <p:cNvPr id="129" name="线条"/>
          <p:cNvSpPr/>
          <p:nvPr/>
        </p:nvSpPr>
        <p:spPr>
          <a:xfrm>
            <a:off x="496694" y="12602765"/>
            <a:ext cx="23390613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图像" descr="图像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2694900" y="12960350"/>
            <a:ext cx="1181100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线条"/>
          <p:cNvSpPr/>
          <p:nvPr/>
        </p:nvSpPr>
        <p:spPr>
          <a:xfrm flipV="1">
            <a:off x="22428200" y="13052077"/>
            <a:ext cx="1" cy="235646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ChinaMM 2018"/>
          <p:cNvSpPr txBox="1"/>
          <p:nvPr/>
        </p:nvSpPr>
        <p:spPr>
          <a:xfrm>
            <a:off x="19534311" y="12876212"/>
            <a:ext cx="2674690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900" b="0">
                <a:solidFill>
                  <a:srgbClr val="EF8732"/>
                </a:solidFill>
                <a:latin typeface="Maiandra GD"/>
                <a:ea typeface="Maiandra GD"/>
                <a:cs typeface="Maiandra GD"/>
                <a:sym typeface="Maiandra GD"/>
              </a:defRPr>
            </a:lvl1pPr>
          </a:lstStyle>
          <a:p>
            <a:r>
              <a:t>ChinaMM 2018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4615" y="508103"/>
            <a:ext cx="328246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 defTabSz="3144284" hangingPunct="1"/>
            <a:r>
              <a:rPr kumimoji="1" lang="zh-CN" altLang="en-US" sz="4800" kern="1200" dirty="0" smtClean="0">
                <a:solidFill>
                  <a:schemeClr val="tx1"/>
                </a:solidFill>
                <a:latin typeface="FZYouHei 506L" charset="-122"/>
                <a:ea typeface="FZYouHei 506L" charset="-122"/>
                <a:cs typeface="FZYouHei 506L" charset="-122"/>
              </a:rPr>
              <a:t>模型</a:t>
            </a:r>
            <a:endParaRPr kumimoji="1" lang="zh-CN" altLang="en-US" sz="4800" kern="1200" dirty="0">
              <a:solidFill>
                <a:schemeClr val="tx1"/>
              </a:solidFill>
              <a:latin typeface="FZYouHei 506L" charset="-122"/>
              <a:ea typeface="FZYouHei 506L" charset="-122"/>
              <a:cs typeface="FZYouHei 506L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16126" y="2530474"/>
            <a:ext cx="17518185" cy="6212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2446215" y="9358868"/>
            <a:ext cx="17206912" cy="23602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CN" altLang="en-US" sz="3600" dirty="0" smtClean="0"/>
              <a:t>● </a:t>
            </a:r>
            <a:r>
              <a:rPr lang="zh-CN" altLang="en-US" sz="3600" b="0" dirty="0" smtClean="0"/>
              <a:t>模型 </a:t>
            </a:r>
            <a:r>
              <a:rPr lang="en-US" altLang="zh-CN" sz="3600" b="0" dirty="0" smtClean="0"/>
              <a:t>1 </a:t>
            </a:r>
            <a:r>
              <a:rPr lang="zh-CN" altLang="en-US" sz="3600" b="0" dirty="0" smtClean="0"/>
              <a:t>的线上成绩为 </a:t>
            </a:r>
            <a:r>
              <a:rPr lang="en-US" altLang="zh-CN" sz="3600" b="0" dirty="0" smtClean="0"/>
              <a:t>0.74119375</a:t>
            </a:r>
            <a:r>
              <a:rPr lang="zh-CN" altLang="en-US" sz="3600" b="0" dirty="0" smtClean="0"/>
              <a:t>，模型 </a:t>
            </a:r>
            <a:r>
              <a:rPr lang="en-US" altLang="zh-CN" sz="3600" b="0" dirty="0" smtClean="0"/>
              <a:t>2 </a:t>
            </a:r>
            <a:r>
              <a:rPr lang="zh-CN" altLang="en-US" sz="3600" b="0" dirty="0" smtClean="0"/>
              <a:t>的线上成绩为 </a:t>
            </a:r>
            <a:r>
              <a:rPr lang="en-US" altLang="zh-CN" sz="3600" b="0" dirty="0" smtClean="0"/>
              <a:t>0.74199997</a:t>
            </a:r>
            <a:r>
              <a:rPr lang="zh-CN" altLang="en-US" sz="3600" b="0" dirty="0" smtClean="0"/>
              <a:t>；</a:t>
            </a:r>
            <a:endParaRPr lang="en-US" altLang="zh-CN" sz="3600" b="0" dirty="0" smtClean="0"/>
          </a:p>
          <a:p>
            <a:pPr algn="l"/>
            <a:r>
              <a:rPr lang="zh-CN" altLang="en-US" sz="3600" b="0" dirty="0" smtClean="0"/>
              <a:t>● </a:t>
            </a:r>
            <a:r>
              <a:rPr lang="zh-CN" altLang="zh-CN" sz="3600" b="0" dirty="0" smtClean="0"/>
              <a:t>模型</a:t>
            </a:r>
            <a:r>
              <a:rPr lang="en-US" altLang="zh-CN" sz="3600" b="0" dirty="0" smtClean="0"/>
              <a:t> 1-4 </a:t>
            </a:r>
            <a:r>
              <a:rPr lang="zh-CN" altLang="zh-CN" sz="3600" b="0" dirty="0" smtClean="0"/>
              <a:t>集成结果的线上成绩为</a:t>
            </a:r>
            <a:r>
              <a:rPr lang="en-US" altLang="zh-CN" sz="3600" b="0" dirty="0" smtClean="0"/>
              <a:t> 0.74910139</a:t>
            </a:r>
            <a:r>
              <a:rPr lang="zh-CN" altLang="en-US" sz="3600" b="0" dirty="0" smtClean="0"/>
              <a:t>，</a:t>
            </a:r>
            <a:r>
              <a:rPr lang="zh-CN" altLang="en-US" sz="3600" b="0" dirty="0" smtClean="0">
                <a:solidFill>
                  <a:srgbClr val="FF0000"/>
                </a:solidFill>
              </a:rPr>
              <a:t>相对于模型 </a:t>
            </a:r>
            <a:r>
              <a:rPr lang="en-US" altLang="zh-CN" sz="3600" b="0" dirty="0" smtClean="0">
                <a:solidFill>
                  <a:srgbClr val="FF0000"/>
                </a:solidFill>
              </a:rPr>
              <a:t>1 </a:t>
            </a:r>
            <a:r>
              <a:rPr lang="zh-CN" altLang="en-US" sz="3600" b="0" dirty="0" smtClean="0">
                <a:solidFill>
                  <a:srgbClr val="FF0000"/>
                </a:solidFill>
              </a:rPr>
              <a:t>提升 </a:t>
            </a:r>
            <a:r>
              <a:rPr lang="en-US" altLang="zh-CN" sz="3600" b="0" dirty="0" smtClean="0">
                <a:solidFill>
                  <a:srgbClr val="FF0000"/>
                </a:solidFill>
              </a:rPr>
              <a:t>0.0079</a:t>
            </a:r>
            <a:r>
              <a:rPr lang="zh-CN" altLang="en-US" sz="3600" b="0" dirty="0" smtClean="0"/>
              <a:t>；</a:t>
            </a:r>
            <a:endParaRPr lang="en-US" altLang="zh-CN" sz="3600" b="0" dirty="0" smtClean="0"/>
          </a:p>
          <a:p>
            <a:pPr algn="l"/>
            <a:r>
              <a:rPr lang="zh-CN" altLang="en-US" sz="3600" b="0" dirty="0" smtClean="0"/>
              <a:t>● </a:t>
            </a:r>
            <a:r>
              <a:rPr lang="zh-CN" altLang="zh-CN" sz="3600" b="0" dirty="0" smtClean="0"/>
              <a:t>模型</a:t>
            </a:r>
            <a:r>
              <a:rPr lang="en-US" altLang="zh-CN" sz="3600" b="0" dirty="0" smtClean="0"/>
              <a:t> 5 </a:t>
            </a:r>
            <a:r>
              <a:rPr lang="zh-CN" altLang="zh-CN" sz="3600" b="0" dirty="0" smtClean="0"/>
              <a:t>的线上成绩为</a:t>
            </a:r>
            <a:r>
              <a:rPr lang="en-US" altLang="zh-CN" sz="3600" b="0" dirty="0" smtClean="0"/>
              <a:t> 0.74886836</a:t>
            </a:r>
            <a:r>
              <a:rPr lang="zh-CN" altLang="en-US" sz="3600" b="0" dirty="0" smtClean="0"/>
              <a:t>，</a:t>
            </a:r>
            <a:r>
              <a:rPr lang="zh-CN" altLang="en-US" sz="3600" b="0" dirty="0" smtClean="0">
                <a:solidFill>
                  <a:srgbClr val="FF0000"/>
                </a:solidFill>
              </a:rPr>
              <a:t>相对于模型 </a:t>
            </a:r>
            <a:r>
              <a:rPr lang="en-US" altLang="zh-CN" sz="3600" b="0" dirty="0" smtClean="0">
                <a:solidFill>
                  <a:srgbClr val="FF0000"/>
                </a:solidFill>
              </a:rPr>
              <a:t>1 </a:t>
            </a:r>
            <a:r>
              <a:rPr lang="zh-CN" altLang="en-US" sz="3600" b="0" dirty="0" smtClean="0">
                <a:solidFill>
                  <a:srgbClr val="FF0000"/>
                </a:solidFill>
              </a:rPr>
              <a:t>提升 </a:t>
            </a:r>
            <a:r>
              <a:rPr lang="en-US" altLang="zh-CN" sz="3600" b="0" dirty="0" smtClean="0">
                <a:solidFill>
                  <a:srgbClr val="FF0000"/>
                </a:solidFill>
              </a:rPr>
              <a:t>0.00767</a:t>
            </a:r>
            <a:r>
              <a:rPr lang="zh-CN" altLang="en-US" sz="3600" b="0" dirty="0" smtClean="0"/>
              <a:t>；</a:t>
            </a:r>
            <a:endParaRPr lang="en-US" altLang="zh-CN" sz="3600" b="0" dirty="0" smtClean="0"/>
          </a:p>
          <a:p>
            <a:pPr algn="l"/>
            <a:r>
              <a:rPr lang="zh-CN" altLang="en-US" sz="3600" b="0" dirty="0" smtClean="0"/>
              <a:t>● </a:t>
            </a:r>
            <a:r>
              <a:rPr lang="zh-CN" altLang="zh-CN" sz="3600" b="0" dirty="0" smtClean="0"/>
              <a:t>线上最终成绩为</a:t>
            </a:r>
            <a:r>
              <a:rPr lang="en-US" altLang="zh-CN" sz="3600" b="0" dirty="0" smtClean="0"/>
              <a:t> 0.75241018</a:t>
            </a:r>
            <a:r>
              <a:rPr lang="zh-CN" altLang="en-US" sz="3600" b="0" dirty="0" smtClean="0"/>
              <a:t>，</a:t>
            </a:r>
            <a:r>
              <a:rPr lang="zh-CN" altLang="en-US" sz="3600" b="0" dirty="0" smtClean="0">
                <a:solidFill>
                  <a:srgbClr val="FF0000"/>
                </a:solidFill>
              </a:rPr>
              <a:t>相对于模型 </a:t>
            </a:r>
            <a:r>
              <a:rPr lang="en-US" altLang="zh-CN" sz="3600" b="0" dirty="0" smtClean="0">
                <a:solidFill>
                  <a:srgbClr val="FF0000"/>
                </a:solidFill>
              </a:rPr>
              <a:t>5 </a:t>
            </a:r>
            <a:r>
              <a:rPr lang="zh-CN" altLang="en-US" sz="3600" b="0" dirty="0" smtClean="0">
                <a:solidFill>
                  <a:srgbClr val="FF0000"/>
                </a:solidFill>
              </a:rPr>
              <a:t>提升 </a:t>
            </a:r>
            <a:r>
              <a:rPr lang="en-US" altLang="zh-CN" sz="3600" b="0" dirty="0" smtClean="0">
                <a:solidFill>
                  <a:srgbClr val="FF0000"/>
                </a:solidFill>
              </a:rPr>
              <a:t>0.00354</a:t>
            </a:r>
            <a:r>
              <a:rPr lang="zh-CN" altLang="en-US" sz="3600" b="0" dirty="0" smtClean="0"/>
              <a:t>；</a:t>
            </a:r>
            <a:endParaRPr lang="zh-CN" altLang="en-US" sz="3600" b="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组 1 拷贝.png" descr="组 1 拷贝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0"/>
            <a:ext cx="2438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用户兴趣建模大赛"/>
          <p:cNvSpPr txBox="1"/>
          <p:nvPr/>
        </p:nvSpPr>
        <p:spPr>
          <a:xfrm>
            <a:off x="417512" y="12812712"/>
            <a:ext cx="3406776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EF873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用户兴趣建模大赛</a:t>
            </a:r>
          </a:p>
        </p:txBody>
      </p:sp>
      <p:sp>
        <p:nvSpPr>
          <p:cNvPr id="129" name="线条"/>
          <p:cNvSpPr/>
          <p:nvPr/>
        </p:nvSpPr>
        <p:spPr>
          <a:xfrm>
            <a:off x="496694" y="12602765"/>
            <a:ext cx="23390613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图像" descr="图像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2694900" y="12960350"/>
            <a:ext cx="1181100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线条"/>
          <p:cNvSpPr/>
          <p:nvPr/>
        </p:nvSpPr>
        <p:spPr>
          <a:xfrm flipV="1">
            <a:off x="22428200" y="13052077"/>
            <a:ext cx="1" cy="235646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ChinaMM 2018"/>
          <p:cNvSpPr txBox="1"/>
          <p:nvPr/>
        </p:nvSpPr>
        <p:spPr>
          <a:xfrm>
            <a:off x="19534311" y="12876212"/>
            <a:ext cx="2674690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900" b="0">
                <a:solidFill>
                  <a:srgbClr val="EF8732"/>
                </a:solidFill>
                <a:latin typeface="Maiandra GD"/>
                <a:ea typeface="Maiandra GD"/>
                <a:cs typeface="Maiandra GD"/>
                <a:sym typeface="Maiandra GD"/>
              </a:defRPr>
            </a:lvl1pPr>
          </a:lstStyle>
          <a:p>
            <a:r>
              <a:t>ChinaMM 2018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4615" y="508103"/>
            <a:ext cx="328246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 defTabSz="3144284" hangingPunct="1"/>
            <a:r>
              <a:rPr kumimoji="1" lang="zh-CN" altLang="en-US" sz="4800" kern="1200" dirty="0" smtClean="0">
                <a:solidFill>
                  <a:schemeClr val="tx1"/>
                </a:solidFill>
                <a:latin typeface="FZYouHei 506L" charset="-122"/>
                <a:ea typeface="FZYouHei 506L" charset="-122"/>
                <a:cs typeface="FZYouHei 506L" charset="-122"/>
              </a:rPr>
              <a:t>总结</a:t>
            </a:r>
            <a:endParaRPr kumimoji="1" lang="zh-CN" altLang="en-US" sz="4800" kern="1200" dirty="0">
              <a:solidFill>
                <a:schemeClr val="tx1"/>
              </a:solidFill>
              <a:latin typeface="FZYouHei 506L" charset="-122"/>
              <a:ea typeface="FZYouHei 506L" charset="-122"/>
              <a:cs typeface="FZYouHei 506L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44614" y="3730822"/>
            <a:ext cx="20820185" cy="3222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CN" altLang="en-US" sz="4000" b="0" dirty="0" smtClean="0"/>
              <a:t>● 团队作战很重要，一个人很容易放弃；</a:t>
            </a:r>
            <a:endParaRPr lang="en-US" altLang="zh-CN" sz="4000" b="0" dirty="0" smtClean="0"/>
          </a:p>
          <a:p>
            <a:pPr algn="l"/>
            <a:r>
              <a:rPr lang="zh-CN" altLang="en-US" sz="4000" b="0" dirty="0" smtClean="0"/>
              <a:t>● 审题和数据分析很重要，只有充分理解赛题和数据，才能用最合适的方法去解决问题；</a:t>
            </a:r>
            <a:endParaRPr lang="en-US" altLang="zh-CN" sz="4000" b="0" dirty="0" smtClean="0"/>
          </a:p>
          <a:p>
            <a:pPr algn="l"/>
            <a:r>
              <a:rPr lang="zh-CN" altLang="en-US" sz="4000" b="0" dirty="0" smtClean="0"/>
              <a:t>● 有想法就要去实现，觉得好的不一定真好，觉得差的有可能效果还不错；</a:t>
            </a:r>
            <a:endParaRPr lang="en-US" altLang="zh-CN" sz="4000" b="0" dirty="0" smtClean="0"/>
          </a:p>
          <a:p>
            <a:pPr algn="l"/>
            <a:r>
              <a:rPr lang="zh-CN" altLang="en-US" sz="4000" b="0" dirty="0" smtClean="0"/>
              <a:t>● 比赛遇到瓶颈很正常，放平心态，重新思考一下赛题、数据以及之前用过的方法；</a:t>
            </a:r>
            <a:endParaRPr lang="en-US" altLang="zh-CN" sz="4000" b="0" dirty="0" smtClean="0"/>
          </a:p>
          <a:p>
            <a:pPr algn="l"/>
            <a:r>
              <a:rPr lang="zh-CN" altLang="en-US" sz="4000" b="0" dirty="0" smtClean="0"/>
              <a:t>● 平时多积累算法、提升编程能力，才能在比赛的时候游刃有余；</a:t>
            </a:r>
            <a:endParaRPr lang="en-US" altLang="zh-CN" sz="4000" b="0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组 1 拷贝.png" descr="组 1 拷贝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0" y="0"/>
            <a:ext cx="2438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用户兴趣建模大赛"/>
          <p:cNvSpPr txBox="1"/>
          <p:nvPr/>
        </p:nvSpPr>
        <p:spPr>
          <a:xfrm>
            <a:off x="417512" y="12812712"/>
            <a:ext cx="3406776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EF873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用户兴趣建模大赛</a:t>
            </a:r>
          </a:p>
        </p:txBody>
      </p:sp>
      <p:sp>
        <p:nvSpPr>
          <p:cNvPr id="129" name="线条"/>
          <p:cNvSpPr/>
          <p:nvPr/>
        </p:nvSpPr>
        <p:spPr>
          <a:xfrm>
            <a:off x="496694" y="12602765"/>
            <a:ext cx="23390613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图像" descr="图像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22694900" y="12960350"/>
            <a:ext cx="1181100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线条"/>
          <p:cNvSpPr/>
          <p:nvPr/>
        </p:nvSpPr>
        <p:spPr>
          <a:xfrm flipV="1">
            <a:off x="22428200" y="13052077"/>
            <a:ext cx="1" cy="235646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ChinaMM 2018"/>
          <p:cNvSpPr txBox="1"/>
          <p:nvPr/>
        </p:nvSpPr>
        <p:spPr>
          <a:xfrm>
            <a:off x="19534311" y="12876212"/>
            <a:ext cx="2674690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900" b="0">
                <a:solidFill>
                  <a:srgbClr val="EF8732"/>
                </a:solidFill>
                <a:latin typeface="Maiandra GD"/>
                <a:ea typeface="Maiandra GD"/>
                <a:cs typeface="Maiandra GD"/>
                <a:sym typeface="Maiandra GD"/>
              </a:defRPr>
            </a:lvl1pPr>
          </a:lstStyle>
          <a:p>
            <a:r>
              <a:t>ChinaMM 2018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4615" y="508103"/>
            <a:ext cx="328246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R="0" indent="0" algn="l" defTabSz="3144284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zh-CN" altLang="en-US" sz="4800" kern="1200" dirty="0" smtClean="0">
                <a:solidFill>
                  <a:schemeClr val="tx1"/>
                </a:solidFill>
                <a:latin typeface="FZYouHei 506L" charset="-122"/>
                <a:ea typeface="FZYouHei 506L" charset="-122"/>
                <a:cs typeface="FZYouHei 506L" charset="-122"/>
              </a:rPr>
              <a:t>团队介绍</a:t>
            </a:r>
            <a:endParaRPr kumimoji="1" lang="zh-CN" altLang="en-US" sz="4800" kern="1200" dirty="0">
              <a:solidFill>
                <a:schemeClr val="tx1"/>
              </a:solidFill>
              <a:latin typeface="FZYouHei 506L" charset="-122"/>
              <a:ea typeface="FZYouHei 506L" charset="-122"/>
              <a:cs typeface="FZYouHei 506L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95840" y="2914650"/>
            <a:ext cx="5199721" cy="8109573"/>
            <a:chOff x="2848040" y="2914650"/>
            <a:chExt cx="5199721" cy="8109573"/>
          </a:xfrm>
        </p:grpSpPr>
        <p:pic>
          <p:nvPicPr>
            <p:cNvPr id="6146" name="Picture 2" descr="C:\Users\cmri\nxl\竞赛\照片\千寻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848040" y="2914650"/>
              <a:ext cx="5199721" cy="6486164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3067441" y="10264401"/>
              <a:ext cx="4760919" cy="75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r>
                <a:rPr lang="zh-CN" altLang="en-US" sz="4000" b="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北京邮电大学</a:t>
              </a:r>
              <a:r>
                <a:rPr lang="en-US" altLang="zh-CN" sz="4000" b="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·</a:t>
              </a:r>
              <a:r>
                <a:rPr lang="zh-CN" altLang="en-US" sz="40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千寻</a:t>
              </a:r>
              <a:endParaRPr lang="zh-CN" altLang="en-US" sz="4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351818" y="2914650"/>
            <a:ext cx="5182493" cy="8109573"/>
            <a:chOff x="14351818" y="2914650"/>
            <a:chExt cx="5182493" cy="8109573"/>
          </a:xfrm>
        </p:grpSpPr>
        <p:sp>
          <p:nvSpPr>
            <p:cNvPr id="14" name="TextBox 13"/>
            <p:cNvSpPr txBox="1"/>
            <p:nvPr/>
          </p:nvSpPr>
          <p:spPr>
            <a:xfrm>
              <a:off x="14819085" y="10264401"/>
              <a:ext cx="4247958" cy="75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r>
                <a:rPr lang="zh-CN" altLang="en-US" sz="4000" b="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天津大学</a:t>
              </a:r>
              <a:r>
                <a:rPr lang="en-US" altLang="zh-CN" sz="4000" b="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·</a:t>
              </a:r>
              <a:r>
                <a:rPr lang="zh-CN" altLang="en-US" sz="4000" b="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无脸人</a:t>
              </a:r>
              <a:endParaRPr lang="zh-CN" altLang="en-US" sz="4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026" name="Picture 2" descr="C:\Users\cmri\nxl\竞赛\照片\无脸男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4351818" y="2914650"/>
              <a:ext cx="5182493" cy="6486164"/>
            </a:xfrm>
            <a:prstGeom prst="rect">
              <a:avLst/>
            </a:prstGeom>
            <a:noFill/>
          </p:spPr>
        </p:pic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558500" y="12890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17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500142847.jpg" descr="500142847.jpg"/>
          <p:cNvPicPr>
            <a:picLocks noChangeAspect="1"/>
          </p:cNvPicPr>
          <p:nvPr/>
        </p:nvPicPr>
        <p:blipFill>
          <a:blip r:embed="rId2" cstate="print">
            <a:extLst/>
          </a:blip>
          <a:srcRect l="17865" t="11784" r="5014" b="1456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矩形"/>
          <p:cNvSpPr/>
          <p:nvPr/>
        </p:nvSpPr>
        <p:spPr>
          <a:xfrm>
            <a:off x="0" y="0"/>
            <a:ext cx="24384000" cy="13716001"/>
          </a:xfrm>
          <a:prstGeom prst="rect">
            <a:avLst/>
          </a:prstGeom>
          <a:solidFill>
            <a:srgbClr val="000000">
              <a:alpha val="16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6" name="THANKS"/>
          <p:cNvSpPr txBox="1"/>
          <p:nvPr/>
        </p:nvSpPr>
        <p:spPr>
          <a:xfrm>
            <a:off x="8707374" y="5161689"/>
            <a:ext cx="6969253" cy="2454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3000" b="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THANKS</a:t>
            </a:r>
          </a:p>
        </p:txBody>
      </p:sp>
      <p:sp>
        <p:nvSpPr>
          <p:cNvPr id="137" name="2018用户兴趣建模大赛"/>
          <p:cNvSpPr txBox="1"/>
          <p:nvPr/>
        </p:nvSpPr>
        <p:spPr>
          <a:xfrm>
            <a:off x="8431085" y="7492139"/>
            <a:ext cx="7521830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 b="0" spc="126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2018用户兴趣建模大赛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组 1 拷贝.png" descr="组 1 拷贝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0"/>
            <a:ext cx="2438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用户兴趣建模大赛"/>
          <p:cNvSpPr txBox="1"/>
          <p:nvPr/>
        </p:nvSpPr>
        <p:spPr>
          <a:xfrm>
            <a:off x="417512" y="12812712"/>
            <a:ext cx="3406776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EF873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用户兴趣建模大赛</a:t>
            </a:r>
          </a:p>
        </p:txBody>
      </p:sp>
      <p:sp>
        <p:nvSpPr>
          <p:cNvPr id="129" name="线条"/>
          <p:cNvSpPr/>
          <p:nvPr/>
        </p:nvSpPr>
        <p:spPr>
          <a:xfrm>
            <a:off x="496694" y="12602765"/>
            <a:ext cx="23390613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图像" descr="图像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2694900" y="12960350"/>
            <a:ext cx="1181100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线条"/>
          <p:cNvSpPr/>
          <p:nvPr/>
        </p:nvSpPr>
        <p:spPr>
          <a:xfrm flipV="1">
            <a:off x="22428200" y="13052077"/>
            <a:ext cx="1" cy="235646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ChinaMM 2018"/>
          <p:cNvSpPr txBox="1"/>
          <p:nvPr/>
        </p:nvSpPr>
        <p:spPr>
          <a:xfrm>
            <a:off x="19534311" y="12876212"/>
            <a:ext cx="2674690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900" b="0">
                <a:solidFill>
                  <a:srgbClr val="EF8732"/>
                </a:solidFill>
                <a:latin typeface="Maiandra GD"/>
                <a:ea typeface="Maiandra GD"/>
                <a:cs typeface="Maiandra GD"/>
                <a:sym typeface="Maiandra GD"/>
              </a:defRPr>
            </a:lvl1pPr>
          </a:lstStyle>
          <a:p>
            <a:r>
              <a:t>ChinaMM 2018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4615" y="508103"/>
            <a:ext cx="328246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 defTabSz="3144284" hangingPunct="1"/>
            <a:r>
              <a:rPr kumimoji="1" lang="zh-CN" altLang="en-US" sz="4800" kern="1200" dirty="0" smtClean="0">
                <a:solidFill>
                  <a:schemeClr val="tx1"/>
                </a:solidFill>
                <a:latin typeface="FZYouHei 506L" charset="-122"/>
                <a:ea typeface="FZYouHei 506L" charset="-122"/>
                <a:cs typeface="FZYouHei 506L" charset="-122"/>
              </a:rPr>
              <a:t>附录</a:t>
            </a:r>
            <a:endParaRPr kumimoji="1" lang="zh-CN" altLang="en-US" sz="4800" kern="1200" dirty="0">
              <a:solidFill>
                <a:schemeClr val="tx1"/>
              </a:solidFill>
              <a:latin typeface="FZYouHei 506L" charset="-122"/>
              <a:ea typeface="FZYouHei 506L" charset="-122"/>
              <a:cs typeface="FZYouHei 506L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25529" y="3706509"/>
            <a:ext cx="11532943" cy="8366230"/>
            <a:chOff x="3824287" y="2121849"/>
            <a:chExt cx="11532943" cy="836623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24287" y="3097115"/>
              <a:ext cx="11532943" cy="73909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5117578" y="2121849"/>
              <a:ext cx="8946359" cy="1252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600" kern="1200" dirty="0" smtClean="0">
                  <a:solidFill>
                    <a:schemeClr val="tx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视频在人脸占比上的分布</a:t>
              </a:r>
              <a:endParaRPr lang="en-US" altLang="zh-CN" sz="3600" kern="1200" dirty="0" smtClean="0">
                <a:solidFill>
                  <a:schemeClr val="tx1"/>
                </a:solidFill>
                <a:latin typeface="MF YueYuan (Noncommercial)" pitchFamily="2" charset="-122"/>
                <a:ea typeface="MF YueYuan (Noncommercial)" pitchFamily="2" charset="-122"/>
                <a:cs typeface="+mn-cs"/>
              </a:endParaRP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600" b="0" kern="1200" dirty="0" smtClean="0">
                  <a:solidFill>
                    <a:schemeClr val="tx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（横坐标：人脸占比，纵坐标：视频个数）</a:t>
              </a:r>
              <a:endParaRPr lang="zh-CN" altLang="en-US" sz="3600" b="0" kern="1200" dirty="0">
                <a:solidFill>
                  <a:schemeClr val="tx1"/>
                </a:solidFill>
                <a:latin typeface="MF YueYuan (Noncommercial)" pitchFamily="2" charset="-122"/>
                <a:ea typeface="MF YueYuan (Noncommercial)" pitchFamily="2" charset="-122"/>
                <a:cs typeface="+mn-cs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038507" y="2582552"/>
            <a:ext cx="6368730" cy="821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kern="1200" dirty="0" smtClean="0">
                <a:solidFill>
                  <a:schemeClr val="tx1"/>
                </a:solidFill>
                <a:latin typeface="MF YueYuan (Noncommercial)" pitchFamily="2" charset="-122"/>
                <a:ea typeface="MF YueYuan (Noncommercial)" pitchFamily="2" charset="-122"/>
                <a:cs typeface="+mn-cs"/>
              </a:rPr>
              <a:t>人脸特征分段依据示例：</a:t>
            </a:r>
            <a:endParaRPr lang="zh-CN" altLang="en-US" sz="4400" kern="1200" dirty="0">
              <a:solidFill>
                <a:schemeClr val="tx1"/>
              </a:solidFill>
              <a:latin typeface="MF YueYuan (Noncommercial)" pitchFamily="2" charset="-122"/>
              <a:ea typeface="MF YueYuan (Noncommercial)" pitchFamily="2" charset="-122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组 1 拷贝.png" descr="组 1 拷贝.png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0" y="0"/>
            <a:ext cx="2438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用户兴趣建模大赛"/>
          <p:cNvSpPr txBox="1"/>
          <p:nvPr/>
        </p:nvSpPr>
        <p:spPr>
          <a:xfrm>
            <a:off x="417512" y="12812712"/>
            <a:ext cx="3406776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EF873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用户兴趣建模大赛</a:t>
            </a:r>
          </a:p>
        </p:txBody>
      </p:sp>
      <p:sp>
        <p:nvSpPr>
          <p:cNvPr id="129" name="线条"/>
          <p:cNvSpPr/>
          <p:nvPr/>
        </p:nvSpPr>
        <p:spPr>
          <a:xfrm>
            <a:off x="496694" y="12602765"/>
            <a:ext cx="23390613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图像" descr="图像"/>
          <p:cNvPicPr>
            <a:picLocks noChangeAspect="1"/>
          </p:cNvPicPr>
          <p:nvPr/>
        </p:nvPicPr>
        <p:blipFill>
          <a:blip r:embed="rId7" cstate="print">
            <a:extLst/>
          </a:blip>
          <a:stretch>
            <a:fillRect/>
          </a:stretch>
        </p:blipFill>
        <p:spPr>
          <a:xfrm>
            <a:off x="22694900" y="12960350"/>
            <a:ext cx="1181100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线条"/>
          <p:cNvSpPr/>
          <p:nvPr/>
        </p:nvSpPr>
        <p:spPr>
          <a:xfrm flipV="1">
            <a:off x="22428200" y="13052077"/>
            <a:ext cx="1" cy="235646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ChinaMM 2018"/>
          <p:cNvSpPr txBox="1"/>
          <p:nvPr/>
        </p:nvSpPr>
        <p:spPr>
          <a:xfrm>
            <a:off x="19534311" y="12876212"/>
            <a:ext cx="2674690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900" b="0">
                <a:solidFill>
                  <a:srgbClr val="EF8732"/>
                </a:solidFill>
                <a:latin typeface="Maiandra GD"/>
                <a:ea typeface="Maiandra GD"/>
                <a:cs typeface="Maiandra GD"/>
                <a:sym typeface="Maiandra GD"/>
              </a:defRPr>
            </a:lvl1pPr>
          </a:lstStyle>
          <a:p>
            <a:r>
              <a:t>ChinaMM 2018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4615" y="508103"/>
            <a:ext cx="328246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lvl="0" algn="l" defTabSz="3144284" hangingPunct="1"/>
            <a:r>
              <a:rPr kumimoji="1" lang="zh-CN" altLang="en-US" sz="4800" kern="1200" dirty="0" smtClean="0">
                <a:solidFill>
                  <a:schemeClr val="tx1"/>
                </a:solidFill>
                <a:latin typeface="FZYouHei 506L" charset="-122"/>
                <a:ea typeface="FZYouHei 506L" charset="-122"/>
                <a:cs typeface="FZYouHei 506L" charset="-122"/>
              </a:rPr>
              <a:t>赛题</a:t>
            </a:r>
            <a:r>
              <a:rPr kumimoji="1" lang="zh-CN" altLang="zh-CN" sz="4800" kern="1200" dirty="0" smtClean="0">
                <a:solidFill>
                  <a:schemeClr val="tx1"/>
                </a:solidFill>
                <a:latin typeface="FZYouHei 506L" charset="-122"/>
                <a:ea typeface="FZYouHei 506L" charset="-122"/>
                <a:cs typeface="FZYouHei 506L" charset="-122"/>
              </a:rPr>
              <a:t>分析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4062" y="4499829"/>
            <a:ext cx="14208369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8858" y="2478233"/>
            <a:ext cx="21364939" cy="1990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CN" altLang="en-US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给定</a:t>
            </a:r>
            <a:r>
              <a:rPr lang="zh-CN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用户和视频的交互信息</a:t>
            </a:r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(interaction)</a:t>
            </a:r>
            <a:r>
              <a:rPr lang="zh-CN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、视频的内容信息（</a:t>
            </a:r>
            <a:r>
              <a:rPr lang="en-US" altLang="zh-CN" sz="40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face,text,visual</a:t>
            </a:r>
            <a:r>
              <a:rPr lang="zh-CN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</a:t>
            </a:r>
            <a:r>
              <a:rPr lang="zh-CN" altLang="en-US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；</a:t>
            </a:r>
            <a:endParaRPr lang="en-US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r>
              <a:rPr lang="zh-CN" altLang="en-US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预测用户在新视频上的点击率；</a:t>
            </a:r>
            <a:endParaRPr lang="en-US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r>
              <a:rPr lang="zh-CN" altLang="en-US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评价指标为</a:t>
            </a:r>
            <a:r>
              <a:rPr lang="en-US" altLang="zh-CN" sz="40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auc</a:t>
            </a:r>
            <a:r>
              <a:rPr lang="zh-CN" altLang="en-US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；</a:t>
            </a:r>
            <a:endParaRPr lang="zh-CN" altLang="en-US" sz="40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8858" y="5570879"/>
            <a:ext cx="19929232" cy="26680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kern="1200" dirty="0" smtClean="0">
                <a:solidFill>
                  <a:schemeClr val="tx1"/>
                </a:solidFill>
                <a:latin typeface="MF YueYuan (Noncommercial)" pitchFamily="2" charset="-122"/>
                <a:ea typeface="MF YueYuan (Noncommercial)" pitchFamily="2" charset="-122"/>
                <a:cs typeface="+mn-cs"/>
              </a:rPr>
              <a:t>难点和重点</a:t>
            </a:r>
            <a:endParaRPr lang="en-US" altLang="zh-CN" sz="4400" kern="1200" dirty="0" smtClean="0">
              <a:solidFill>
                <a:schemeClr val="tx1"/>
              </a:solidFill>
              <a:latin typeface="MF YueYuan (Noncommercial)" pitchFamily="2" charset="-122"/>
              <a:ea typeface="MF YueYuan (Noncommercial)" pitchFamily="2" charset="-122"/>
              <a:cs typeface="+mn-cs"/>
            </a:endParaRPr>
          </a:p>
          <a:p>
            <a:pPr algn="l"/>
            <a:r>
              <a:rPr lang="zh-CN" altLang="en-US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用户侧没有给出任何信息，如用户标签等；</a:t>
            </a:r>
            <a:endParaRPr lang="en-US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r>
              <a:rPr lang="zh-CN" altLang="en-US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视频侧给定了三种内容信息，要充分利用内容信息挖掘视频本身特征、建模用户兴趣；</a:t>
            </a:r>
            <a:endParaRPr lang="en-US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endParaRPr lang="zh-CN" altLang="en-US" sz="40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558500" y="12890500"/>
            <a:ext cx="609600" cy="609600"/>
          </a:xfrm>
          <a:prstGeom prst="rect">
            <a:avLst/>
          </a:prstGeom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 advTm="64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组 1 拷贝.png" descr="组 1 拷贝.png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0" y="0"/>
            <a:ext cx="2438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用户兴趣建模大赛"/>
          <p:cNvSpPr txBox="1"/>
          <p:nvPr/>
        </p:nvSpPr>
        <p:spPr>
          <a:xfrm>
            <a:off x="417512" y="12812712"/>
            <a:ext cx="3406776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EF873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用户兴趣建模大赛</a:t>
            </a:r>
          </a:p>
        </p:txBody>
      </p:sp>
      <p:sp>
        <p:nvSpPr>
          <p:cNvPr id="129" name="线条"/>
          <p:cNvSpPr/>
          <p:nvPr/>
        </p:nvSpPr>
        <p:spPr>
          <a:xfrm>
            <a:off x="496694" y="12602765"/>
            <a:ext cx="23390613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图像" descr="图像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22694900" y="12960350"/>
            <a:ext cx="1181100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线条"/>
          <p:cNvSpPr/>
          <p:nvPr/>
        </p:nvSpPr>
        <p:spPr>
          <a:xfrm flipV="1">
            <a:off x="22428200" y="13052077"/>
            <a:ext cx="1" cy="235646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ChinaMM 2018"/>
          <p:cNvSpPr txBox="1"/>
          <p:nvPr/>
        </p:nvSpPr>
        <p:spPr>
          <a:xfrm>
            <a:off x="19534311" y="12876212"/>
            <a:ext cx="2674690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900" b="0">
                <a:solidFill>
                  <a:srgbClr val="EF8732"/>
                </a:solidFill>
                <a:latin typeface="Maiandra GD"/>
                <a:ea typeface="Maiandra GD"/>
                <a:cs typeface="Maiandra GD"/>
                <a:sym typeface="Maiandra GD"/>
              </a:defRPr>
            </a:lvl1pPr>
          </a:lstStyle>
          <a:p>
            <a:r>
              <a:t>ChinaMM 2018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4615" y="508103"/>
            <a:ext cx="328246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 defTabSz="3144284" hangingPunct="1"/>
            <a:r>
              <a:rPr kumimoji="1" lang="zh-CN" altLang="en-US" sz="4800" kern="1200" dirty="0" smtClean="0">
                <a:solidFill>
                  <a:schemeClr val="tx1"/>
                </a:solidFill>
                <a:latin typeface="FZYouHei 506L" charset="-122"/>
                <a:ea typeface="FZYouHei 506L" charset="-122"/>
                <a:cs typeface="FZYouHei 506L" charset="-122"/>
              </a:rPr>
              <a:t>赛题分析</a:t>
            </a:r>
            <a:endParaRPr kumimoji="1" lang="zh-CN" altLang="en-US" sz="4800" kern="1200" dirty="0">
              <a:solidFill>
                <a:schemeClr val="tx1"/>
              </a:solidFill>
              <a:latin typeface="FZYouHei 506L" charset="-122"/>
              <a:ea typeface="FZYouHei 506L" charset="-122"/>
              <a:cs typeface="FZYouHei 506L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06769" y="2367051"/>
            <a:ext cx="15484231" cy="6422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CN" altLang="en-US" sz="4400" kern="1200" dirty="0" smtClean="0">
                <a:solidFill>
                  <a:schemeClr val="tx1"/>
                </a:solidFill>
                <a:latin typeface="MF YueYuan (Noncommercial)" pitchFamily="2" charset="-122"/>
                <a:ea typeface="MF YueYuan (Noncommercial)" pitchFamily="2" charset="-122"/>
                <a:cs typeface="+mn-cs"/>
              </a:rPr>
              <a:t>统计信息</a:t>
            </a:r>
            <a:endParaRPr lang="en-US" altLang="zh-CN" sz="4400" kern="1200" dirty="0" smtClean="0">
              <a:solidFill>
                <a:schemeClr val="tx1"/>
              </a:solidFill>
              <a:latin typeface="MF YueYuan (Noncommercial)" pitchFamily="2" charset="-122"/>
              <a:ea typeface="MF YueYuan (Noncommercial)" pitchFamily="2" charset="-122"/>
              <a:cs typeface="+mn-cs"/>
            </a:endParaRPr>
          </a:p>
          <a:p>
            <a:pPr algn="l"/>
            <a:endParaRPr lang="en-US" altLang="zh-CN" sz="4400" kern="1200" dirty="0" smtClean="0">
              <a:solidFill>
                <a:schemeClr val="tx1"/>
              </a:solidFill>
              <a:latin typeface="MF YueYuan (Noncommercial)" pitchFamily="2" charset="-122"/>
              <a:ea typeface="MF YueYuan (Noncommercial)" pitchFamily="2" charset="-122"/>
              <a:cs typeface="+mn-cs"/>
            </a:endParaRPr>
          </a:p>
          <a:p>
            <a:pPr algn="l"/>
            <a:r>
              <a:rPr lang="zh-CN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总用户个数：</a:t>
            </a:r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37,821</a:t>
            </a:r>
          </a:p>
          <a:p>
            <a:pPr algn="l"/>
            <a:r>
              <a:rPr lang="zh-CN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总视频个数：</a:t>
            </a:r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9,204,230</a:t>
            </a:r>
          </a:p>
          <a:p>
            <a:pPr algn="l"/>
            <a:r>
              <a:rPr lang="zh-CN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训练集总交互数：</a:t>
            </a:r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52,134,536</a:t>
            </a:r>
          </a:p>
          <a:p>
            <a:pPr algn="l"/>
            <a:r>
              <a:rPr lang="zh-CN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测试集总交互数：</a:t>
            </a:r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8,180,616</a:t>
            </a:r>
          </a:p>
          <a:p>
            <a:pPr algn="l"/>
            <a:r>
              <a:rPr lang="zh-CN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训练集中，所有点击和未点击的比例为</a:t>
            </a:r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1:4</a:t>
            </a:r>
            <a:r>
              <a:rPr lang="zh-CN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，类别不平衡问题</a:t>
            </a:r>
            <a:endParaRPr lang="en-US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r>
              <a:rPr lang="zh-CN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训练集和测试集是同一批用户，训练集和测试集的视频没有交集</a:t>
            </a:r>
            <a:endParaRPr lang="en-US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endParaRPr lang="en-US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endParaRPr lang="en-US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2970214" y="8456865"/>
            <a:ext cx="8329411" cy="2395874"/>
            <a:chOff x="12970214" y="8761663"/>
            <a:chExt cx="8329411" cy="2395874"/>
          </a:xfrm>
        </p:grpSpPr>
        <p:sp>
          <p:nvSpPr>
            <p:cNvPr id="19" name="矩形 18"/>
            <p:cNvSpPr/>
            <p:nvPr/>
          </p:nvSpPr>
          <p:spPr>
            <a:xfrm>
              <a:off x="16230600" y="9518868"/>
              <a:ext cx="4724400" cy="7598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" name="右箭头 12"/>
            <p:cNvSpPr/>
            <p:nvPr/>
          </p:nvSpPr>
          <p:spPr>
            <a:xfrm rot="970515">
              <a:off x="12970214" y="8761663"/>
              <a:ext cx="2883877" cy="750276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" name="右箭头 13"/>
            <p:cNvSpPr/>
            <p:nvPr/>
          </p:nvSpPr>
          <p:spPr>
            <a:xfrm rot="20491531">
              <a:off x="12982755" y="10407261"/>
              <a:ext cx="2883877" cy="750276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901516" y="9518868"/>
              <a:ext cx="5398109" cy="75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000" b="0" kern="1200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分布一致，覆盖不全</a:t>
              </a:r>
              <a:endParaRPr lang="zh-CN" altLang="en-US" sz="40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406769" y="7888405"/>
            <a:ext cx="10348986" cy="13753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zh-CN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训练集中有人脸的视频数占视频总数的</a:t>
            </a:r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38.8%</a:t>
            </a:r>
          </a:p>
          <a:p>
            <a:pPr algn="l"/>
            <a:r>
              <a:rPr lang="zh-CN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测试集中有人脸的视频数占视频总数的</a:t>
            </a:r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38.0%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06769" y="9965755"/>
            <a:ext cx="10348986" cy="13753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zh-CN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训练集中有文字的视频数占视频总数的</a:t>
            </a:r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46.3%</a:t>
            </a:r>
          </a:p>
          <a:p>
            <a:pPr algn="l"/>
            <a:r>
              <a:rPr lang="zh-CN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测试集中有文字的视频数占视频总数的</a:t>
            </a:r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46.5%</a:t>
            </a:r>
            <a:endParaRPr lang="zh-CN" altLang="en-US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558500" y="12890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682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组 1 拷贝.png" descr="组 1 拷贝.png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0" y="0"/>
            <a:ext cx="2438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用户兴趣建模大赛"/>
          <p:cNvSpPr txBox="1"/>
          <p:nvPr/>
        </p:nvSpPr>
        <p:spPr>
          <a:xfrm>
            <a:off x="417512" y="12812712"/>
            <a:ext cx="3406776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EF873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用户兴趣建模大赛</a:t>
            </a:r>
          </a:p>
        </p:txBody>
      </p:sp>
      <p:sp>
        <p:nvSpPr>
          <p:cNvPr id="129" name="线条"/>
          <p:cNvSpPr/>
          <p:nvPr/>
        </p:nvSpPr>
        <p:spPr>
          <a:xfrm>
            <a:off x="496694" y="12602765"/>
            <a:ext cx="23390613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图像" descr="图像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22694900" y="12960350"/>
            <a:ext cx="1181100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线条"/>
          <p:cNvSpPr/>
          <p:nvPr/>
        </p:nvSpPr>
        <p:spPr>
          <a:xfrm flipV="1">
            <a:off x="22428200" y="13052077"/>
            <a:ext cx="1" cy="235646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ChinaMM 2018"/>
          <p:cNvSpPr txBox="1"/>
          <p:nvPr/>
        </p:nvSpPr>
        <p:spPr>
          <a:xfrm>
            <a:off x="19534311" y="12876212"/>
            <a:ext cx="2674690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900" b="0">
                <a:solidFill>
                  <a:srgbClr val="EF8732"/>
                </a:solidFill>
                <a:latin typeface="Maiandra GD"/>
                <a:ea typeface="Maiandra GD"/>
                <a:cs typeface="Maiandra GD"/>
                <a:sym typeface="Maiandra GD"/>
              </a:defRPr>
            </a:lvl1pPr>
          </a:lstStyle>
          <a:p>
            <a:r>
              <a:t>ChinaMM 2018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4615" y="508103"/>
            <a:ext cx="328246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 defTabSz="3144284" hangingPunct="1"/>
            <a:r>
              <a:rPr kumimoji="1" lang="zh-CN" altLang="en-US" sz="4800" kern="1200" dirty="0" smtClean="0">
                <a:solidFill>
                  <a:schemeClr val="tx1"/>
                </a:solidFill>
                <a:latin typeface="FZYouHei 506L" charset="-122"/>
                <a:ea typeface="FZYouHei 506L" charset="-122"/>
                <a:cs typeface="FZYouHei 506L" charset="-122"/>
              </a:rPr>
              <a:t>赛题分析</a:t>
            </a:r>
            <a:endParaRPr kumimoji="1" lang="zh-CN" altLang="en-US" sz="4800" kern="1200" dirty="0">
              <a:solidFill>
                <a:schemeClr val="tx1"/>
              </a:solidFill>
              <a:latin typeface="FZYouHei 506L" charset="-122"/>
              <a:ea typeface="FZYouHei 506L" charset="-122"/>
              <a:cs typeface="FZYouHei 506L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43321" y="2495535"/>
            <a:ext cx="6266654" cy="6899529"/>
            <a:chOff x="2243321" y="2495535"/>
            <a:chExt cx="6266654" cy="6899529"/>
          </a:xfrm>
        </p:grpSpPr>
        <p:sp>
          <p:nvSpPr>
            <p:cNvPr id="16" name="TextBox 15"/>
            <p:cNvSpPr txBox="1"/>
            <p:nvPr/>
          </p:nvSpPr>
          <p:spPr>
            <a:xfrm>
              <a:off x="2693375" y="2495535"/>
              <a:ext cx="5816600" cy="698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l"/>
              <a:r>
                <a:rPr lang="zh-CN" altLang="zh-CN" sz="3600" kern="1200" dirty="0" smtClean="0">
                  <a:solidFill>
                    <a:schemeClr val="tx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每个用户的总点击次数</a:t>
              </a:r>
              <a:endParaRPr lang="zh-CN" altLang="en-US" sz="3600" kern="1200" dirty="0">
                <a:solidFill>
                  <a:schemeClr val="tx1"/>
                </a:solidFill>
                <a:latin typeface="MF YueYuan (Noncommercial)" pitchFamily="2" charset="-122"/>
                <a:ea typeface="MF YueYuan (Noncommercial)" pitchFamily="2" charset="-122"/>
                <a:cs typeface="+mn-cs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2243321" y="3788925"/>
              <a:ext cx="6107112" cy="5606139"/>
              <a:chOff x="2243321" y="3179329"/>
              <a:chExt cx="6107112" cy="5606139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243321" y="3179329"/>
                <a:ext cx="6107112" cy="56061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" name="矩形 16"/>
              <p:cNvSpPr/>
              <p:nvPr/>
            </p:nvSpPr>
            <p:spPr>
              <a:xfrm>
                <a:off x="5296877" y="5050136"/>
                <a:ext cx="2578100" cy="636712"/>
              </a:xfrm>
              <a:prstGeom prst="rect">
                <a:avLst/>
              </a:prstGeom>
              <a:noFill/>
              <a:ln w="57150" cap="flat">
                <a:solidFill>
                  <a:srgbClr val="FF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017477" y="3884425"/>
                <a:ext cx="2959100" cy="605934"/>
              </a:xfrm>
              <a:prstGeom prst="rect">
                <a:avLst/>
              </a:prstGeom>
              <a:noFill/>
              <a:ln w="57150" cap="flat">
                <a:solidFill>
                  <a:srgbClr val="FF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531599" y="10243004"/>
            <a:ext cx="9530556" cy="13753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活跃用户，</a:t>
            </a:r>
            <a:endParaRPr lang="en-US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统计特征（平均点击率等）或许有用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1463337" y="1956277"/>
            <a:ext cx="10948864" cy="8923615"/>
            <a:chOff x="11260137" y="2337277"/>
            <a:chExt cx="10948864" cy="892361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1260137" y="3830637"/>
              <a:ext cx="10948864" cy="7430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13177714" y="2337277"/>
              <a:ext cx="8025424" cy="18062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600" kern="1200" dirty="0" smtClean="0">
                  <a:solidFill>
                    <a:schemeClr val="tx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推荐视频总数随时间的变化</a:t>
              </a:r>
              <a:endParaRPr lang="en-US" altLang="zh-CN" sz="3600" kern="1200" dirty="0" smtClean="0">
                <a:solidFill>
                  <a:schemeClr val="tx1"/>
                </a:solidFill>
                <a:latin typeface="MF YueYuan (Noncommercial)" pitchFamily="2" charset="-122"/>
                <a:ea typeface="MF YueYuan (Noncommercial)" pitchFamily="2" charset="-122"/>
                <a:cs typeface="+mn-cs"/>
              </a:endParaRP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600" b="0" kern="1200" dirty="0" smtClean="0">
                  <a:solidFill>
                    <a:schemeClr val="tx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（横坐标：转换为分钟的时间戳</a:t>
              </a:r>
              <a:endParaRPr lang="en-US" altLang="zh-CN" sz="3600" b="0" kern="1200" dirty="0" smtClean="0">
                <a:solidFill>
                  <a:schemeClr val="tx1"/>
                </a:solidFill>
                <a:latin typeface="MF YueYuan (Noncommercial)" pitchFamily="2" charset="-122"/>
                <a:ea typeface="MF YueYuan (Noncommercial)" pitchFamily="2" charset="-122"/>
                <a:cs typeface="+mn-cs"/>
              </a:endParaRP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600" b="0" kern="1200" dirty="0" smtClean="0">
                  <a:solidFill>
                    <a:schemeClr val="tx1"/>
                  </a:solidFill>
                  <a:latin typeface="MF YueYuan (Noncommercial)" pitchFamily="2" charset="-122"/>
                  <a:ea typeface="MF YueYuan (Noncommercial)" pitchFamily="2" charset="-122"/>
                  <a:cs typeface="+mn-cs"/>
                </a:rPr>
                <a:t>纵坐标：对应时间推荐的视频总数）</a:t>
              </a:r>
              <a:endParaRPr lang="zh-CN" altLang="en-US" sz="3600" b="0" kern="1200" dirty="0">
                <a:solidFill>
                  <a:schemeClr val="tx1"/>
                </a:solidFill>
                <a:latin typeface="MF YueYuan (Noncommercial)" pitchFamily="2" charset="-122"/>
                <a:ea typeface="MF YueYuan (Noncommercial)" pitchFamily="2" charset="-122"/>
                <a:cs typeface="+mn-cs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1633138" y="10879893"/>
            <a:ext cx="10609263" cy="13753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CN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数据具有周期性，共四个周期，</a:t>
            </a:r>
            <a:endParaRPr lang="en-US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训练集占三个，测试集占一个</a:t>
            </a:r>
            <a:endParaRPr lang="zh-CN" altLang="en-US" sz="40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558500" y="12890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63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组 1 拷贝.png" descr="组 1 拷贝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0" y="0"/>
            <a:ext cx="2438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用户兴趣建模大赛"/>
          <p:cNvSpPr txBox="1"/>
          <p:nvPr/>
        </p:nvSpPr>
        <p:spPr>
          <a:xfrm>
            <a:off x="417512" y="12812712"/>
            <a:ext cx="3406776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EF873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用户兴趣建模大赛</a:t>
            </a:r>
          </a:p>
        </p:txBody>
      </p:sp>
      <p:sp>
        <p:nvSpPr>
          <p:cNvPr id="129" name="线条"/>
          <p:cNvSpPr/>
          <p:nvPr/>
        </p:nvSpPr>
        <p:spPr>
          <a:xfrm>
            <a:off x="496694" y="12602765"/>
            <a:ext cx="23390613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图像" descr="图像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22694900" y="12960350"/>
            <a:ext cx="1181100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线条"/>
          <p:cNvSpPr/>
          <p:nvPr/>
        </p:nvSpPr>
        <p:spPr>
          <a:xfrm flipV="1">
            <a:off x="22428200" y="13052077"/>
            <a:ext cx="1" cy="235646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ChinaMM 2018"/>
          <p:cNvSpPr txBox="1"/>
          <p:nvPr/>
        </p:nvSpPr>
        <p:spPr>
          <a:xfrm>
            <a:off x="19534311" y="12876212"/>
            <a:ext cx="2674690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900" b="0">
                <a:solidFill>
                  <a:srgbClr val="EF8732"/>
                </a:solidFill>
                <a:latin typeface="Maiandra GD"/>
                <a:ea typeface="Maiandra GD"/>
                <a:cs typeface="Maiandra GD"/>
                <a:sym typeface="Maiandra GD"/>
              </a:defRPr>
            </a:lvl1pPr>
          </a:lstStyle>
          <a:p>
            <a:r>
              <a:t>ChinaMM 2018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4615" y="508103"/>
            <a:ext cx="328246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 defTabSz="3144284" hangingPunct="1"/>
            <a:r>
              <a:rPr kumimoji="1" lang="zh-CN" altLang="en-US" sz="4800" kern="1200" dirty="0" smtClean="0">
                <a:solidFill>
                  <a:schemeClr val="tx1"/>
                </a:solidFill>
                <a:latin typeface="FZYouHei 506L" charset="-122"/>
                <a:ea typeface="FZYouHei 506L" charset="-122"/>
                <a:cs typeface="FZYouHei 506L" charset="-122"/>
              </a:rPr>
              <a:t>特征工程</a:t>
            </a:r>
            <a:endParaRPr kumimoji="1" lang="zh-CN" altLang="en-US" sz="4800" kern="1200" dirty="0">
              <a:solidFill>
                <a:schemeClr val="tx1"/>
              </a:solidFill>
              <a:latin typeface="FZYouHei 506L" charset="-122"/>
              <a:ea typeface="FZYouHei 506L" charset="-122"/>
              <a:cs typeface="FZYouHei 506L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166074" y="3044747"/>
            <a:ext cx="18002286" cy="7626506"/>
            <a:chOff x="3166074" y="3044747"/>
            <a:chExt cx="18002286" cy="7626506"/>
          </a:xfrm>
        </p:grpSpPr>
        <p:grpSp>
          <p:nvGrpSpPr>
            <p:cNvPr id="70" name="组合 69"/>
            <p:cNvGrpSpPr/>
            <p:nvPr/>
          </p:nvGrpSpPr>
          <p:grpSpPr>
            <a:xfrm>
              <a:off x="3166074" y="3044747"/>
              <a:ext cx="16963456" cy="7626506"/>
              <a:chOff x="738390" y="2162954"/>
              <a:chExt cx="16963456" cy="7626506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12285792" y="8713546"/>
                <a:ext cx="4642339" cy="10684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40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rPr>
                  <a:t>视频特征聚类</a:t>
                </a:r>
                <a:endParaRPr kumimoji="0" lang="zh-CN" altLang="en-US" sz="400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grpSp>
            <p:nvGrpSpPr>
              <p:cNvPr id="69" name="组合 68"/>
              <p:cNvGrpSpPr/>
              <p:nvPr/>
            </p:nvGrpSpPr>
            <p:grpSpPr>
              <a:xfrm>
                <a:off x="738390" y="2162954"/>
                <a:ext cx="16963456" cy="7626506"/>
                <a:chOff x="738390" y="2162954"/>
                <a:chExt cx="16963456" cy="7626506"/>
              </a:xfrm>
            </p:grpSpPr>
            <p:sp>
              <p:nvSpPr>
                <p:cNvPr id="42" name="立方体 41"/>
                <p:cNvSpPr/>
                <p:nvPr/>
              </p:nvSpPr>
              <p:spPr>
                <a:xfrm>
                  <a:off x="8065477" y="4822769"/>
                  <a:ext cx="1828800" cy="1827627"/>
                </a:xfrm>
                <a:prstGeom prst="cube">
                  <a:avLst/>
                </a:prstGeom>
                <a:solidFill>
                  <a:srgbClr val="FC7404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4000" dirty="0" smtClean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rPr>
                    <a:t>特征</a:t>
                  </a:r>
                  <a:endParaRPr lang="en-US" altLang="zh-CN" sz="4000" dirty="0" smtClean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endParaRPr>
                </a:p>
                <a:p>
                  <a:pPr marL="0" marR="0" indent="0" algn="ct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4000" dirty="0" smtClean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rPr>
                    <a:t>工程</a:t>
                  </a:r>
                  <a:endParaRPr lang="zh-CN" altLang="en-US" sz="4000" dirty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grpSp>
              <p:nvGrpSpPr>
                <p:cNvPr id="68" name="组合 67"/>
                <p:cNvGrpSpPr/>
                <p:nvPr/>
              </p:nvGrpSpPr>
              <p:grpSpPr>
                <a:xfrm>
                  <a:off x="738390" y="2162954"/>
                  <a:ext cx="16963456" cy="7626506"/>
                  <a:chOff x="738390" y="2162954"/>
                  <a:chExt cx="16963456" cy="7626506"/>
                </a:xfrm>
              </p:grpSpPr>
              <p:sp>
                <p:nvSpPr>
                  <p:cNvPr id="31" name="椭圆 30"/>
                  <p:cNvSpPr/>
                  <p:nvPr/>
                </p:nvSpPr>
                <p:spPr>
                  <a:xfrm>
                    <a:off x="3786554" y="2162954"/>
                    <a:ext cx="4149969" cy="1068454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821531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altLang="zh-CN" sz="4000" dirty="0" err="1" smtClean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rPr>
                      <a:t>U</a:t>
                    </a:r>
                    <a:r>
                      <a:rPr kumimoji="0" lang="en-US" altLang="zh-CN" sz="4000" i="0" u="none" strike="noStrike" cap="none" spc="0" normalizeH="0" baseline="0" dirty="0" err="1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Medium"/>
                      </a:rPr>
                      <a:t>ser_emb</a:t>
                    </a:r>
                    <a:endParaRPr kumimoji="0" lang="en-US" altLang="zh-CN" sz="4000" i="0" u="none" strike="noStrike" cap="none" spc="0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 Medium"/>
                    </a:endParaRPr>
                  </a:p>
                </p:txBody>
              </p:sp>
              <p:sp>
                <p:nvSpPr>
                  <p:cNvPr id="32" name="椭圆 31"/>
                  <p:cNvSpPr/>
                  <p:nvPr/>
                </p:nvSpPr>
                <p:spPr>
                  <a:xfrm>
                    <a:off x="12660922" y="5286195"/>
                    <a:ext cx="5040924" cy="1068454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821531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zh-CN" sz="4000" i="0" u="none" strike="noStrike" cap="none" spc="0" normalizeH="0" baseline="0" dirty="0" err="1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Medium"/>
                      </a:rPr>
                      <a:t>Face_Feature</a:t>
                    </a:r>
                    <a:endParaRPr kumimoji="0" lang="zh-CN" altLang="en-US" sz="4000" i="0" u="none" strike="noStrike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 Medium"/>
                    </a:endParaRPr>
                  </a:p>
                </p:txBody>
              </p:sp>
              <p:sp>
                <p:nvSpPr>
                  <p:cNvPr id="38" name="椭圆 37"/>
                  <p:cNvSpPr/>
                  <p:nvPr/>
                </p:nvSpPr>
                <p:spPr>
                  <a:xfrm>
                    <a:off x="4384439" y="8721006"/>
                    <a:ext cx="4618892" cy="1068454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821531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zh-CN" sz="4000" i="0" u="none" strike="noStrike" cap="none" spc="0" normalizeH="0" baseline="0" dirty="0" err="1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Medium"/>
                      </a:rPr>
                      <a:t>Text_Feature</a:t>
                    </a:r>
                    <a:endParaRPr kumimoji="0" lang="zh-CN" altLang="en-US" sz="4000" i="0" u="none" strike="noStrike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 Medium"/>
                    </a:endParaRPr>
                  </a:p>
                </p:txBody>
              </p:sp>
              <p:sp>
                <p:nvSpPr>
                  <p:cNvPr id="40" name="椭圆 39"/>
                  <p:cNvSpPr/>
                  <p:nvPr/>
                </p:nvSpPr>
                <p:spPr>
                  <a:xfrm>
                    <a:off x="738390" y="5487944"/>
                    <a:ext cx="4698389" cy="1068454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821531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zh-CN" sz="4000" i="0" u="none" strike="noStrike" cap="none" spc="0" normalizeH="0" baseline="0" dirty="0" err="1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Medium"/>
                      </a:rPr>
                      <a:t>Photo_emb</a:t>
                    </a:r>
                    <a:endParaRPr kumimoji="0" lang="zh-CN" altLang="en-US" sz="4000" i="0" u="none" strike="noStrike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 Medium"/>
                    </a:endParaRPr>
                  </a:p>
                </p:txBody>
              </p:sp>
              <p:cxnSp>
                <p:nvCxnSpPr>
                  <p:cNvPr id="44" name="直接连接符 43"/>
                  <p:cNvCxnSpPr>
                    <a:stCxn id="31" idx="5"/>
                  </p:cNvCxnSpPr>
                  <p:nvPr/>
                </p:nvCxnSpPr>
                <p:spPr>
                  <a:xfrm>
                    <a:off x="7328774" y="3074937"/>
                    <a:ext cx="1422650" cy="1747832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9" name="直接连接符 48"/>
                  <p:cNvCxnSpPr>
                    <a:stCxn id="42" idx="5"/>
                    <a:endCxn id="32" idx="2"/>
                  </p:cNvCxnSpPr>
                  <p:nvPr/>
                </p:nvCxnSpPr>
                <p:spPr>
                  <a:xfrm>
                    <a:off x="9894277" y="5508129"/>
                    <a:ext cx="2766645" cy="312293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直接连接符 50"/>
                  <p:cNvCxnSpPr>
                    <a:stCxn id="42" idx="2"/>
                    <a:endCxn id="40" idx="6"/>
                  </p:cNvCxnSpPr>
                  <p:nvPr/>
                </p:nvCxnSpPr>
                <p:spPr>
                  <a:xfrm flipH="1">
                    <a:off x="5436779" y="5965035"/>
                    <a:ext cx="2628698" cy="57136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3" name="直接连接符 52"/>
                  <p:cNvCxnSpPr>
                    <a:stCxn id="42" idx="3"/>
                    <a:endCxn id="38" idx="0"/>
                  </p:cNvCxnSpPr>
                  <p:nvPr/>
                </p:nvCxnSpPr>
                <p:spPr>
                  <a:xfrm flipH="1">
                    <a:off x="6693885" y="6650396"/>
                    <a:ext cx="2057539" cy="2070610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5" name="直接连接符 54"/>
                  <p:cNvCxnSpPr>
                    <a:endCxn id="39" idx="1"/>
                  </p:cNvCxnSpPr>
                  <p:nvPr/>
                </p:nvCxnSpPr>
                <p:spPr>
                  <a:xfrm>
                    <a:off x="9506408" y="6556398"/>
                    <a:ext cx="3459239" cy="2313619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23" name="椭圆 22"/>
            <p:cNvSpPr/>
            <p:nvPr/>
          </p:nvSpPr>
          <p:spPr>
            <a:xfrm>
              <a:off x="13997352" y="3175624"/>
              <a:ext cx="7171008" cy="106845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4000" dirty="0" err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rPr>
                <a:t>Interaction_Feature</a:t>
              </a:r>
              <a:endParaRPr lang="zh-CN" altLang="en-US" sz="40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cxnSp>
          <p:nvCxnSpPr>
            <p:cNvPr id="25" name="直接连接符 24"/>
            <p:cNvCxnSpPr>
              <a:stCxn id="42" idx="0"/>
              <a:endCxn id="23" idx="2"/>
            </p:cNvCxnSpPr>
            <p:nvPr/>
          </p:nvCxnSpPr>
          <p:spPr>
            <a:xfrm flipV="1">
              <a:off x="11636014" y="3709851"/>
              <a:ext cx="2361338" cy="199471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558500" y="12890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36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组 1 拷贝.png" descr="组 1 拷贝.png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0" y="0"/>
            <a:ext cx="2438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用户兴趣建模大赛"/>
          <p:cNvSpPr txBox="1"/>
          <p:nvPr/>
        </p:nvSpPr>
        <p:spPr>
          <a:xfrm>
            <a:off x="417512" y="12812712"/>
            <a:ext cx="3406776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EF873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用户兴趣建模大赛</a:t>
            </a:r>
          </a:p>
        </p:txBody>
      </p:sp>
      <p:sp>
        <p:nvSpPr>
          <p:cNvPr id="129" name="线条"/>
          <p:cNvSpPr/>
          <p:nvPr/>
        </p:nvSpPr>
        <p:spPr>
          <a:xfrm>
            <a:off x="496694" y="12602765"/>
            <a:ext cx="23390613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图像" descr="图像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22694900" y="12960350"/>
            <a:ext cx="1181100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线条"/>
          <p:cNvSpPr/>
          <p:nvPr/>
        </p:nvSpPr>
        <p:spPr>
          <a:xfrm flipV="1">
            <a:off x="22428200" y="13052077"/>
            <a:ext cx="1" cy="235646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ChinaMM 2018"/>
          <p:cNvSpPr txBox="1"/>
          <p:nvPr/>
        </p:nvSpPr>
        <p:spPr>
          <a:xfrm>
            <a:off x="19534311" y="12876212"/>
            <a:ext cx="2674690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900" b="0">
                <a:solidFill>
                  <a:srgbClr val="EF8732"/>
                </a:solidFill>
                <a:latin typeface="Maiandra GD"/>
                <a:ea typeface="Maiandra GD"/>
                <a:cs typeface="Maiandra GD"/>
                <a:sym typeface="Maiandra GD"/>
              </a:defRPr>
            </a:lvl1pPr>
          </a:lstStyle>
          <a:p>
            <a:r>
              <a:t>ChinaMM 2018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4615" y="508103"/>
            <a:ext cx="328246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 defTabSz="3144284" hangingPunct="1"/>
            <a:r>
              <a:rPr kumimoji="1" lang="zh-CN" altLang="en-US" sz="4800" kern="1200" dirty="0" smtClean="0">
                <a:solidFill>
                  <a:schemeClr val="tx1"/>
                </a:solidFill>
                <a:latin typeface="FZYouHei 506L" charset="-122"/>
                <a:ea typeface="FZYouHei 506L" charset="-122"/>
                <a:cs typeface="FZYouHei 506L" charset="-122"/>
              </a:rPr>
              <a:t>特征工程</a:t>
            </a:r>
            <a:endParaRPr kumimoji="1" lang="zh-CN" altLang="en-US" sz="4800" kern="1200" dirty="0">
              <a:solidFill>
                <a:schemeClr val="tx1"/>
              </a:solidFill>
              <a:latin typeface="FZYouHei 506L" charset="-122"/>
              <a:ea typeface="FZYouHei 506L" charset="-122"/>
              <a:cs typeface="FZYouHei 506L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98600" y="2200134"/>
            <a:ext cx="6684108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en-US" altLang="zh-CN" sz="4800" kern="1200" dirty="0" err="1" smtClean="0">
                <a:solidFill>
                  <a:srgbClr val="0069A4"/>
                </a:solidFill>
                <a:latin typeface="Times New Roman" pitchFamily="18" charset="0"/>
                <a:ea typeface="MF YueYuan (Noncommercial)" pitchFamily="2" charset="-122"/>
                <a:cs typeface="Times New Roman" pitchFamily="18" charset="0"/>
              </a:rPr>
              <a:t>User.emb,Photo.emb</a:t>
            </a:r>
            <a:endParaRPr lang="zh-CN" altLang="zh-CN" sz="4800" kern="1200" dirty="0" smtClean="0">
              <a:solidFill>
                <a:srgbClr val="0069A4"/>
              </a:solidFill>
              <a:latin typeface="Times New Roman" pitchFamily="18" charset="0"/>
              <a:ea typeface="MF YueYuan (Noncommercial)" pitchFamily="2" charset="-122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51639" y="3632200"/>
            <a:ext cx="6105838" cy="43300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altLang="zh-CN" sz="40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user_id</a:t>
            </a:r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CN" altLang="en-US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被推荐的</a:t>
            </a:r>
            <a:r>
              <a:rPr lang="zh-CN" altLang="en-US" sz="4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视频列表</a:t>
            </a:r>
            <a:endParaRPr lang="en-US" altLang="zh-CN" sz="40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u1:  p1  p3  p8 … pm</a:t>
            </a:r>
            <a:endParaRPr lang="zh-CN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u2:  p1  p4  p11 … </a:t>
            </a:r>
            <a:r>
              <a:rPr lang="en-US" altLang="zh-CN" sz="40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pn</a:t>
            </a:r>
            <a:endParaRPr lang="zh-CN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</a:t>
            </a:r>
            <a:endParaRPr lang="zh-CN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40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</a:t>
            </a:r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 p2  p4  p13 … </a:t>
            </a:r>
            <a:r>
              <a:rPr lang="en-US" altLang="zh-CN" sz="40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pk</a:t>
            </a:r>
            <a:endParaRPr lang="zh-CN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801850" y="3632200"/>
            <a:ext cx="6545637" cy="43300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altLang="zh-CN" sz="40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photo_id</a:t>
            </a:r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CN" altLang="en-US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推荐给的</a:t>
            </a:r>
            <a:r>
              <a:rPr lang="zh-CN" altLang="en-US" sz="4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用户列表</a:t>
            </a:r>
            <a:endParaRPr lang="en-US" altLang="zh-CN" sz="40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p1:  u1  u5  u8 … un</a:t>
            </a:r>
            <a:endParaRPr lang="zh-CN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p2:  u1  u2  u11 … </a:t>
            </a:r>
            <a:r>
              <a:rPr lang="en-US" altLang="zh-CN" sz="40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</a:t>
            </a:r>
            <a:endParaRPr lang="zh-CN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</a:t>
            </a:r>
            <a:endParaRPr lang="zh-CN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40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pM</a:t>
            </a:r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 u2  u6  u18 … um</a:t>
            </a:r>
            <a:endParaRPr lang="zh-CN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" name="组合 36"/>
          <p:cNvGrpSpPr/>
          <p:nvPr/>
        </p:nvGrpSpPr>
        <p:grpSpPr>
          <a:xfrm>
            <a:off x="7455876" y="4418511"/>
            <a:ext cx="7320691" cy="2427209"/>
            <a:chOff x="7455876" y="4418511"/>
            <a:chExt cx="7320691" cy="2427209"/>
          </a:xfrm>
        </p:grpSpPr>
        <p:grpSp>
          <p:nvGrpSpPr>
            <p:cNvPr id="3" name="组合 33"/>
            <p:cNvGrpSpPr/>
            <p:nvPr/>
          </p:nvGrpSpPr>
          <p:grpSpPr>
            <a:xfrm>
              <a:off x="7455876" y="4418511"/>
              <a:ext cx="5492263" cy="1326413"/>
              <a:chOff x="7455876" y="4418511"/>
              <a:chExt cx="5492263" cy="1326413"/>
            </a:xfrm>
          </p:grpSpPr>
          <p:grpSp>
            <p:nvGrpSpPr>
              <p:cNvPr id="4" name="组合 32"/>
              <p:cNvGrpSpPr/>
              <p:nvPr/>
            </p:nvGrpSpPr>
            <p:grpSpPr>
              <a:xfrm>
                <a:off x="9175262" y="4418511"/>
                <a:ext cx="3772877" cy="759822"/>
                <a:chOff x="9175262" y="4418511"/>
                <a:chExt cx="3772877" cy="759822"/>
              </a:xfrm>
            </p:grpSpPr>
            <p:sp>
              <p:nvSpPr>
                <p:cNvPr id="29" name="矩形 28"/>
                <p:cNvSpPr/>
                <p:nvPr/>
              </p:nvSpPr>
              <p:spPr>
                <a:xfrm>
                  <a:off x="9396058" y="4418511"/>
                  <a:ext cx="3451236" cy="759822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3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9175262" y="4418511"/>
                  <a:ext cx="3772877" cy="7598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r>
                    <a:rPr lang="zh-CN" altLang="zh-CN" sz="4000" kern="1200" dirty="0" smtClean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rPr>
                    <a:t>用户社交网络</a:t>
                  </a:r>
                  <a:endParaRPr lang="zh-CN" altLang="en-US" sz="40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7" name="右箭头 26"/>
              <p:cNvSpPr/>
              <p:nvPr/>
            </p:nvSpPr>
            <p:spPr>
              <a:xfrm rot="20279599">
                <a:off x="7455876" y="5247026"/>
                <a:ext cx="1916723" cy="497898"/>
              </a:xfrm>
              <a:prstGeom prst="rightArrow">
                <a:avLst/>
              </a:prstGeom>
              <a:solidFill>
                <a:schemeClr val="accent1">
                  <a:lumMod val="75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p:grpSp>
          <p:nvGrpSpPr>
            <p:cNvPr id="5" name="组合 35"/>
            <p:cNvGrpSpPr/>
            <p:nvPr/>
          </p:nvGrpSpPr>
          <p:grpSpPr>
            <a:xfrm>
              <a:off x="8788400" y="5815716"/>
              <a:ext cx="5988167" cy="1030004"/>
              <a:chOff x="8788400" y="5815716"/>
              <a:chExt cx="5988167" cy="1030004"/>
            </a:xfrm>
          </p:grpSpPr>
          <p:grpSp>
            <p:nvGrpSpPr>
              <p:cNvPr id="6" name="组合 34"/>
              <p:cNvGrpSpPr/>
              <p:nvPr/>
            </p:nvGrpSpPr>
            <p:grpSpPr>
              <a:xfrm>
                <a:off x="9396058" y="5815716"/>
                <a:ext cx="5380509" cy="1030004"/>
                <a:chOff x="9396058" y="5815716"/>
                <a:chExt cx="5380509" cy="1030004"/>
              </a:xfrm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9396058" y="6085898"/>
                  <a:ext cx="3451236" cy="759822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3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28" name="右箭头 27"/>
                <p:cNvSpPr/>
                <p:nvPr/>
              </p:nvSpPr>
              <p:spPr>
                <a:xfrm rot="9247204">
                  <a:off x="12859844" y="5815716"/>
                  <a:ext cx="1916723" cy="497898"/>
                </a:xfrm>
                <a:prstGeom prst="rightArrow">
                  <a:avLst/>
                </a:prstGeom>
                <a:solidFill>
                  <a:schemeClr val="accent1">
                    <a:lumMod val="75000"/>
                  </a:schemeClr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3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8788400" y="6085898"/>
                <a:ext cx="4546600" cy="7598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r>
                  <a:rPr lang="zh-CN" altLang="zh-CN" sz="4000" kern="1200" dirty="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视频社交网络</a:t>
                </a:r>
                <a:endParaRPr lang="zh-CN" altLang="en-US" sz="400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2972921" y="7962231"/>
            <a:ext cx="19007612" cy="4555197"/>
            <a:chOff x="4496921" y="7962231"/>
            <a:chExt cx="19007612" cy="4555197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496921" y="7962231"/>
              <a:ext cx="13550756" cy="4555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椭圆 30"/>
            <p:cNvSpPr/>
            <p:nvPr/>
          </p:nvSpPr>
          <p:spPr>
            <a:xfrm>
              <a:off x="19190440" y="9705602"/>
              <a:ext cx="4314093" cy="1068454"/>
            </a:xfrm>
            <a:prstGeom prst="ellipse">
              <a:avLst/>
            </a:prstGeom>
            <a:solidFill>
              <a:srgbClr val="FC740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4000" kern="1200" dirty="0" err="1" smtClean="0">
                  <a:solidFill>
                    <a:schemeClr val="bg1"/>
                  </a:solidFill>
                  <a:latin typeface="+mn-lt"/>
                  <a:ea typeface="+mn-ea"/>
                  <a:cs typeface="+mn-cs"/>
                  <a:sym typeface="Helvetica Neue Medium"/>
                </a:rPr>
                <a:t>deepwalk</a:t>
              </a:r>
              <a:endParaRPr lang="zh-CN" altLang="en-US" sz="4000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558500" y="12890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58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组 1 拷贝.png" descr="组 1 拷贝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0" y="0"/>
            <a:ext cx="2438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用户兴趣建模大赛"/>
          <p:cNvSpPr txBox="1"/>
          <p:nvPr/>
        </p:nvSpPr>
        <p:spPr>
          <a:xfrm>
            <a:off x="417512" y="12812712"/>
            <a:ext cx="3406776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EF873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用户兴趣建模大赛</a:t>
            </a:r>
          </a:p>
        </p:txBody>
      </p:sp>
      <p:sp>
        <p:nvSpPr>
          <p:cNvPr id="129" name="线条"/>
          <p:cNvSpPr/>
          <p:nvPr/>
        </p:nvSpPr>
        <p:spPr>
          <a:xfrm>
            <a:off x="496694" y="12602765"/>
            <a:ext cx="23390613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图像" descr="图像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22694900" y="12960350"/>
            <a:ext cx="1181100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线条"/>
          <p:cNvSpPr/>
          <p:nvPr/>
        </p:nvSpPr>
        <p:spPr>
          <a:xfrm flipV="1">
            <a:off x="22428200" y="13052077"/>
            <a:ext cx="1" cy="235646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ChinaMM 2018"/>
          <p:cNvSpPr txBox="1"/>
          <p:nvPr/>
        </p:nvSpPr>
        <p:spPr>
          <a:xfrm>
            <a:off x="19534311" y="12876212"/>
            <a:ext cx="2674690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900" b="0">
                <a:solidFill>
                  <a:srgbClr val="EF8732"/>
                </a:solidFill>
                <a:latin typeface="Maiandra GD"/>
                <a:ea typeface="Maiandra GD"/>
                <a:cs typeface="Maiandra GD"/>
                <a:sym typeface="Maiandra GD"/>
              </a:defRPr>
            </a:lvl1pPr>
          </a:lstStyle>
          <a:p>
            <a:r>
              <a:t>ChinaMM 2018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4615" y="508103"/>
            <a:ext cx="328246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 defTabSz="3144284" hangingPunct="1"/>
            <a:r>
              <a:rPr kumimoji="1" lang="zh-CN" altLang="en-US" sz="4800" kern="1200" dirty="0" smtClean="0">
                <a:solidFill>
                  <a:schemeClr val="tx1"/>
                </a:solidFill>
                <a:latin typeface="FZYouHei 506L" charset="-122"/>
                <a:ea typeface="FZYouHei 506L" charset="-122"/>
                <a:cs typeface="FZYouHei 506L" charset="-122"/>
              </a:rPr>
              <a:t>特征工程</a:t>
            </a:r>
            <a:endParaRPr kumimoji="1" lang="zh-CN" altLang="en-US" sz="4800" kern="1200" dirty="0">
              <a:solidFill>
                <a:schemeClr val="tx1"/>
              </a:solidFill>
              <a:latin typeface="FZYouHei 506L" charset="-122"/>
              <a:ea typeface="FZYouHei 506L" charset="-122"/>
              <a:cs typeface="FZYouHei 506L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22400" y="2352534"/>
            <a:ext cx="4204677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en-US" altLang="zh-CN" sz="4800" kern="1200" dirty="0" err="1" smtClean="0">
                <a:solidFill>
                  <a:srgbClr val="0069A4"/>
                </a:solidFill>
                <a:latin typeface="Times New Roman" pitchFamily="18" charset="0"/>
                <a:ea typeface="MF YueYuan (Noncommercial)" pitchFamily="2" charset="-122"/>
                <a:cs typeface="Times New Roman" pitchFamily="18" charset="0"/>
              </a:rPr>
              <a:t>Face_Feature</a:t>
            </a:r>
            <a:endParaRPr lang="zh-CN" altLang="en-US" sz="4800" kern="1200" dirty="0">
              <a:solidFill>
                <a:srgbClr val="0069A4"/>
              </a:solidFill>
              <a:latin typeface="Times New Roman" pitchFamily="18" charset="0"/>
              <a:ea typeface="MF YueYuan (Noncommercial)" pitchFamily="2" charset="-122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422400" y="5100320"/>
            <a:ext cx="19075400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● </a:t>
            </a:r>
            <a:r>
              <a:rPr lang="zh-CN" altLang="en-US" sz="4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人脸占比</a:t>
            </a:r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0.0-0.1,0.1-0.2,0.2-0.3,0.3-0.4,0.4-0.5,0.5-0.6,0.6</a:t>
            </a:r>
            <a:r>
              <a:rPr lang="zh-CN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以上（共</a:t>
            </a:r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</a:t>
            </a:r>
            <a:r>
              <a:rPr lang="zh-CN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维）</a:t>
            </a:r>
            <a:endParaRPr lang="en-US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endParaRPr lang="zh-CN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● </a:t>
            </a:r>
            <a:r>
              <a:rPr lang="zh-CN" altLang="en-US" sz="4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性别</a:t>
            </a:r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0,1</a:t>
            </a:r>
            <a:r>
              <a:rPr lang="zh-CN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（共</a:t>
            </a:r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zh-CN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维）</a:t>
            </a:r>
            <a:endParaRPr lang="en-US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endParaRPr lang="zh-CN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● </a:t>
            </a:r>
            <a:r>
              <a:rPr lang="zh-CN" altLang="en-US" sz="4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年龄</a:t>
            </a:r>
            <a:r>
              <a:rPr lang="en-US" altLang="zh-CN" sz="4000" b="0" kern="1200" smtClean="0">
                <a:solidFill>
                  <a:schemeClr val="tx1"/>
                </a:solidFill>
              </a:rPr>
              <a:t>:</a:t>
            </a:r>
            <a:r>
              <a:rPr lang="en-US" altLang="zh-CN" sz="40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0-2,2-3,3-5,5-6,6-8,8-10,10-12,12-13,13-15,15-16,16-17,17-20,20-22,22-25,25-27,27-30,30-33,33-35,35-40,40</a:t>
            </a:r>
            <a:r>
              <a:rPr lang="zh-CN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以上（共</a:t>
            </a:r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</a:t>
            </a:r>
            <a:r>
              <a:rPr lang="zh-CN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维）</a:t>
            </a:r>
            <a:endParaRPr lang="en-US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endParaRPr lang="zh-CN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● </a:t>
            </a:r>
            <a:r>
              <a:rPr lang="zh-CN" altLang="en-US" sz="4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长相</a:t>
            </a:r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20-36,36-45,45-60,60-75,75-85,85</a:t>
            </a:r>
            <a:r>
              <a:rPr lang="zh-CN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以上（共</a:t>
            </a:r>
            <a:r>
              <a:rPr lang="en-US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</a:t>
            </a:r>
            <a:r>
              <a:rPr lang="zh-CN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维）</a:t>
            </a:r>
            <a:endParaRPr lang="en-US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endParaRPr lang="en-US" altLang="zh-CN" sz="40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r>
              <a:rPr lang="zh-CN" altLang="zh-CN" sz="4000" b="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通过这些属性分段特征刻画出用户的偏好，喜欢看长得好看的女性、喜欢看小孩等等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422400" y="3658220"/>
            <a:ext cx="17678400" cy="13753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CN" altLang="zh-CN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将每个属性按照取值进行分段，并统计每个视频对应每个属性分段的人脸</a:t>
            </a:r>
            <a:r>
              <a:rPr lang="zh-CN" altLang="en-US" sz="4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个数；</a:t>
            </a:r>
            <a:endParaRPr lang="zh-CN" altLang="en-US" sz="40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558500" y="12890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516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组 1 拷贝.png" descr="组 1 拷贝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0" y="0"/>
            <a:ext cx="24384000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用户兴趣建模大赛"/>
          <p:cNvSpPr txBox="1"/>
          <p:nvPr/>
        </p:nvSpPr>
        <p:spPr>
          <a:xfrm>
            <a:off x="417512" y="12812712"/>
            <a:ext cx="3406776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EF873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用户兴趣建模大赛</a:t>
            </a:r>
          </a:p>
        </p:txBody>
      </p:sp>
      <p:sp>
        <p:nvSpPr>
          <p:cNvPr id="129" name="线条"/>
          <p:cNvSpPr/>
          <p:nvPr/>
        </p:nvSpPr>
        <p:spPr>
          <a:xfrm>
            <a:off x="496694" y="12602765"/>
            <a:ext cx="23390613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图像" descr="图像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22694900" y="12960350"/>
            <a:ext cx="1181100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线条"/>
          <p:cNvSpPr/>
          <p:nvPr/>
        </p:nvSpPr>
        <p:spPr>
          <a:xfrm flipV="1">
            <a:off x="22428200" y="13052077"/>
            <a:ext cx="1" cy="235646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ChinaMM 2018"/>
          <p:cNvSpPr txBox="1"/>
          <p:nvPr/>
        </p:nvSpPr>
        <p:spPr>
          <a:xfrm>
            <a:off x="19534311" y="12876212"/>
            <a:ext cx="2674690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900" b="0">
                <a:solidFill>
                  <a:srgbClr val="EF8732"/>
                </a:solidFill>
                <a:latin typeface="Maiandra GD"/>
                <a:ea typeface="Maiandra GD"/>
                <a:cs typeface="Maiandra GD"/>
                <a:sym typeface="Maiandra GD"/>
              </a:defRPr>
            </a:lvl1pPr>
          </a:lstStyle>
          <a:p>
            <a:r>
              <a:t>ChinaMM 2018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4615" y="508103"/>
            <a:ext cx="328246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 defTabSz="3144284" hangingPunct="1"/>
            <a:r>
              <a:rPr kumimoji="1" lang="zh-CN" altLang="en-US" sz="4800" kern="1200" dirty="0" smtClean="0">
                <a:solidFill>
                  <a:schemeClr val="tx1"/>
                </a:solidFill>
                <a:latin typeface="FZYouHei 506L" charset="-122"/>
                <a:ea typeface="FZYouHei 506L" charset="-122"/>
                <a:cs typeface="FZYouHei 506L" charset="-122"/>
              </a:rPr>
              <a:t>特征工程</a:t>
            </a:r>
            <a:endParaRPr kumimoji="1" lang="zh-CN" altLang="en-US" sz="4800" kern="1200" dirty="0">
              <a:solidFill>
                <a:schemeClr val="tx1"/>
              </a:solidFill>
              <a:latin typeface="FZYouHei 506L" charset="-122"/>
              <a:ea typeface="FZYouHei 506L" charset="-122"/>
              <a:cs typeface="FZYouHei 506L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22400" y="2352534"/>
            <a:ext cx="4204677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CN" altLang="zh-CN" sz="4400" dirty="0" smtClean="0"/>
              <a:t> </a:t>
            </a:r>
            <a:r>
              <a:rPr lang="en-US" altLang="zh-CN" sz="4800" kern="1200" dirty="0" err="1" smtClean="0">
                <a:solidFill>
                  <a:srgbClr val="0069A4"/>
                </a:solidFill>
                <a:latin typeface="Times New Roman" pitchFamily="18" charset="0"/>
                <a:ea typeface="MF YueYuan (Noncommercial)" pitchFamily="2" charset="-122"/>
                <a:cs typeface="Times New Roman" pitchFamily="18" charset="0"/>
              </a:rPr>
              <a:t>Text_Feature</a:t>
            </a:r>
            <a:endParaRPr lang="zh-CN" altLang="en-US" sz="4800" kern="1200" dirty="0" err="1" smtClean="0">
              <a:solidFill>
                <a:srgbClr val="0069A4"/>
              </a:solidFill>
              <a:latin typeface="Times New Roman" pitchFamily="18" charset="0"/>
              <a:ea typeface="MF YueYuan (Noncommercial)" pitchFamily="2" charset="-122"/>
              <a:cs typeface="Times New Roman" pitchFamily="18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715477" y="4301303"/>
            <a:ext cx="19114234" cy="7582864"/>
            <a:chOff x="1994877" y="4301303"/>
            <a:chExt cx="19114234" cy="7582864"/>
          </a:xfrm>
        </p:grpSpPr>
        <p:sp>
          <p:nvSpPr>
            <p:cNvPr id="12" name="矩形 11"/>
            <p:cNvSpPr/>
            <p:nvPr/>
          </p:nvSpPr>
          <p:spPr>
            <a:xfrm>
              <a:off x="1994877" y="4348268"/>
              <a:ext cx="3149600" cy="8829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4800" dirty="0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rPr>
                <a:t>text0</a:t>
              </a:r>
              <a:endParaRPr kumimoji="0" lang="zh-CN" altLang="en-US" sz="48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846847" y="6594334"/>
              <a:ext cx="3149600" cy="8829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4800" dirty="0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rPr>
                <a:t>text1</a:t>
              </a:r>
              <a:endParaRPr kumimoji="0" lang="zh-CN" altLang="en-US" sz="48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6846847" y="4301303"/>
              <a:ext cx="3149600" cy="976862"/>
            </a:xfrm>
            <a:prstGeom prst="roundRect">
              <a:avLst/>
            </a:prstGeom>
            <a:solidFill>
              <a:srgbClr val="FC740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80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rPr>
                <a:t>去停用词</a:t>
              </a:r>
              <a:endParaRPr kumimoji="0" lang="zh-CN" altLang="en-US" sz="48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2403179" y="9070835"/>
              <a:ext cx="3149600" cy="8829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4800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rPr>
                <a:t>tfidf</a:t>
              </a:r>
              <a:endParaRPr kumimoji="0" lang="zh-CN" altLang="en-US" sz="48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1724216" y="6500406"/>
              <a:ext cx="5380144" cy="976862"/>
            </a:xfrm>
            <a:prstGeom prst="roundRect">
              <a:avLst/>
            </a:prstGeom>
            <a:solidFill>
              <a:srgbClr val="FC740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r>
                <a:rPr lang="en-US" altLang="zh-CN" sz="4800" dirty="0" err="1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rPr>
                <a:t>tfidfvectorizer</a:t>
              </a:r>
              <a:endParaRPr kumimoji="0" lang="zh-CN" altLang="en-US" sz="48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7959511" y="11001234"/>
              <a:ext cx="3149600" cy="8829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800" dirty="0" smtClean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rPr>
                <a:t>主题分布</a:t>
              </a:r>
              <a:endParaRPr kumimoji="0" lang="zh-CN" altLang="en-US" sz="48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17959511" y="9023870"/>
              <a:ext cx="3149600" cy="976862"/>
            </a:xfrm>
            <a:prstGeom prst="roundRect">
              <a:avLst/>
            </a:prstGeom>
            <a:solidFill>
              <a:srgbClr val="FC740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4800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rPr>
                <a:t>nmf</a:t>
              </a:r>
              <a:endParaRPr kumimoji="0" lang="zh-CN" altLang="en-US" sz="48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cxnSp>
          <p:nvCxnSpPr>
            <p:cNvPr id="27" name="直接箭头连接符 26"/>
            <p:cNvCxnSpPr>
              <a:stCxn id="12" idx="3"/>
              <a:endCxn id="19" idx="1"/>
            </p:cNvCxnSpPr>
            <p:nvPr/>
          </p:nvCxnSpPr>
          <p:spPr>
            <a:xfrm flipV="1">
              <a:off x="5144477" y="4789734"/>
              <a:ext cx="1702370" cy="1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直接箭头连接符 28"/>
            <p:cNvCxnSpPr>
              <a:stCxn id="19" idx="2"/>
            </p:cNvCxnSpPr>
            <p:nvPr/>
          </p:nvCxnSpPr>
          <p:spPr>
            <a:xfrm>
              <a:off x="8421647" y="5278165"/>
              <a:ext cx="0" cy="1363133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5" name="直接箭头连接符 34"/>
            <p:cNvCxnSpPr>
              <a:endCxn id="20" idx="1"/>
            </p:cNvCxnSpPr>
            <p:nvPr/>
          </p:nvCxnSpPr>
          <p:spPr>
            <a:xfrm>
              <a:off x="9996447" y="6988837"/>
              <a:ext cx="1727769" cy="0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直接箭头连接符 36"/>
            <p:cNvCxnSpPr/>
            <p:nvPr/>
          </p:nvCxnSpPr>
          <p:spPr>
            <a:xfrm>
              <a:off x="14003379" y="7477267"/>
              <a:ext cx="0" cy="1593568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直接箭头连接符 38"/>
            <p:cNvCxnSpPr>
              <a:stCxn id="14" idx="3"/>
              <a:endCxn id="21" idx="1"/>
            </p:cNvCxnSpPr>
            <p:nvPr/>
          </p:nvCxnSpPr>
          <p:spPr>
            <a:xfrm flipV="1">
              <a:off x="15552779" y="9512301"/>
              <a:ext cx="2406732" cy="1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直接箭头连接符 40"/>
            <p:cNvCxnSpPr>
              <a:stCxn id="21" idx="2"/>
              <a:endCxn id="15" idx="0"/>
            </p:cNvCxnSpPr>
            <p:nvPr/>
          </p:nvCxnSpPr>
          <p:spPr>
            <a:xfrm>
              <a:off x="19534311" y="10000732"/>
              <a:ext cx="0" cy="1000502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558500" y="12890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42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8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4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C7404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E5E5E"/>
    </a:dk2>
    <a:lt2>
      <a:srgbClr val="D6D5D5"/>
    </a:lt2>
    <a:accent1>
      <a:srgbClr val="00A2FF"/>
    </a:accent1>
    <a:accent2>
      <a:srgbClr val="16E7CF"/>
    </a:accent2>
    <a:accent3>
      <a:srgbClr val="61D836"/>
    </a:accent3>
    <a:accent4>
      <a:srgbClr val="FAE232"/>
    </a:accent4>
    <a:accent5>
      <a:srgbClr val="FF644E"/>
    </a:accent5>
    <a:accent6>
      <a:srgbClr val="EF5FA7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884</TotalTime>
  <Words>1239</Words>
  <Application>Microsoft Office PowerPoint</Application>
  <PresentationFormat>自定义</PresentationFormat>
  <Paragraphs>204</Paragraphs>
  <Slides>21</Slides>
  <Notes>1</Notes>
  <HiddenSlides>0</HiddenSlides>
  <MMClips>10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FZYouHei 506L</vt:lpstr>
      <vt:lpstr>Helvetica Light</vt:lpstr>
      <vt:lpstr>Helvetica Neue</vt:lpstr>
      <vt:lpstr>Helvetica Neue Light</vt:lpstr>
      <vt:lpstr>Helvetica Neue Medium</vt:lpstr>
      <vt:lpstr>Helvetica Neue Thin</vt:lpstr>
      <vt:lpstr>MF YueYuan (Noncommercial)</vt:lpstr>
      <vt:lpstr>Open Sans</vt:lpstr>
      <vt:lpstr>PingFang SC Semibold</vt:lpstr>
      <vt:lpstr>PingFang-SC-Regular</vt:lpstr>
      <vt:lpstr>Maiandra GD</vt:lpstr>
      <vt:lpstr>Times New Roman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cmri</cp:lastModifiedBy>
  <cp:revision>88</cp:revision>
  <dcterms:modified xsi:type="dcterms:W3CDTF">2018-09-12T09:45:39Z</dcterms:modified>
</cp:coreProperties>
</file>